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sldIdLst>
    <p:sldId id="273" r:id="rId3"/>
    <p:sldId id="274" r:id="rId4"/>
    <p:sldId id="259" r:id="rId5"/>
    <p:sldId id="257" r:id="rId6"/>
    <p:sldId id="271" r:id="rId7"/>
    <p:sldId id="277" r:id="rId8"/>
    <p:sldId id="261" r:id="rId9"/>
    <p:sldId id="264" r:id="rId10"/>
    <p:sldId id="265" r:id="rId11"/>
    <p:sldId id="267" r:id="rId12"/>
    <p:sldId id="268"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E801F-D372-F0AA-5F82-FD59A0CB18E4}" v="1" dt="2024-08-20T14:52:45.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694"/>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482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6411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675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749F866-CFFC-44EB-A4F4-DF6CBFB321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844" y="-34787"/>
            <a:ext cx="12315687" cy="6927574"/>
          </a:xfrm>
          <a:prstGeom prst="rect">
            <a:avLst/>
          </a:prstGeom>
        </p:spPr>
      </p:pic>
      <p:sp>
        <p:nvSpPr>
          <p:cNvPr id="8" name="Segnaposto testo 11">
            <a:extLst>
              <a:ext uri="{FF2B5EF4-FFF2-40B4-BE49-F238E27FC236}">
                <a16:creationId xmlns:a16="http://schemas.microsoft.com/office/drawing/2014/main" id="{CD164588-42C1-B3BB-CD09-A48F2BA998D3}"/>
              </a:ext>
            </a:extLst>
          </p:cNvPr>
          <p:cNvSpPr>
            <a:spLocks noGrp="1"/>
          </p:cNvSpPr>
          <p:nvPr>
            <p:ph type="body" sz="quarter" idx="12" hasCustomPrompt="1"/>
          </p:nvPr>
        </p:nvSpPr>
        <p:spPr>
          <a:xfrm>
            <a:off x="2130426" y="4285325"/>
            <a:ext cx="7931149" cy="525463"/>
          </a:xfrm>
        </p:spPr>
        <p:txBody>
          <a:bodyPr/>
          <a:lstStyle>
            <a:lvl1pPr marL="0" indent="0" algn="ctr">
              <a:buNone/>
              <a:defRPr sz="2000">
                <a:solidFill>
                  <a:schemeClr val="tx2">
                    <a:lumMod val="40000"/>
                    <a:lumOff val="60000"/>
                  </a:schemeClr>
                </a:solidFill>
                <a:latin typeface="NotesEsa" panose="02000506030000020004" pitchFamily="2" charset="77"/>
              </a:defRPr>
            </a:lvl1pPr>
          </a:lstStyle>
          <a:p>
            <a:r>
              <a:rPr lang="it-IT" err="1"/>
              <a:t>Subtitle</a:t>
            </a:r>
            <a:r>
              <a:rPr lang="it-IT"/>
              <a:t> </a:t>
            </a:r>
            <a:r>
              <a:rPr lang="it-IT" err="1"/>
              <a:t>goes</a:t>
            </a:r>
            <a:r>
              <a:rPr lang="it-IT"/>
              <a:t> </a:t>
            </a:r>
            <a:r>
              <a:rPr lang="it-IT" err="1"/>
              <a:t>here</a:t>
            </a:r>
            <a:endParaRPr lang="en-GB"/>
          </a:p>
        </p:txBody>
      </p:sp>
      <p:pic>
        <p:nvPicPr>
          <p:cNvPr id="9" name="Picture 5">
            <a:extLst>
              <a:ext uri="{FF2B5EF4-FFF2-40B4-BE49-F238E27FC236}">
                <a16:creationId xmlns:a16="http://schemas.microsoft.com/office/drawing/2014/main" id="{96284F4F-013E-85F2-1FE4-F033F2D19F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7385" y="6585917"/>
            <a:ext cx="1636920" cy="105918"/>
          </a:xfrm>
          <a:prstGeom prst="rect">
            <a:avLst/>
          </a:prstGeom>
        </p:spPr>
      </p:pic>
      <p:sp>
        <p:nvSpPr>
          <p:cNvPr id="10" name="Segnaposto testo 9">
            <a:extLst>
              <a:ext uri="{FF2B5EF4-FFF2-40B4-BE49-F238E27FC236}">
                <a16:creationId xmlns:a16="http://schemas.microsoft.com/office/drawing/2014/main" id="{FB80CA3C-2532-9472-5E8A-7B5CF0885882}"/>
              </a:ext>
            </a:extLst>
          </p:cNvPr>
          <p:cNvSpPr>
            <a:spLocks noGrp="1"/>
          </p:cNvSpPr>
          <p:nvPr>
            <p:ph type="body" sz="quarter" idx="19" hasCustomPrompt="1"/>
          </p:nvPr>
        </p:nvSpPr>
        <p:spPr>
          <a:xfrm>
            <a:off x="3199606" y="2203326"/>
            <a:ext cx="5792788" cy="2009899"/>
          </a:xfrm>
        </p:spPr>
        <p:txBody>
          <a:bodyPr anchor="ctr"/>
          <a:lstStyle>
            <a:lvl1pPr marL="0" indent="0" algn="ctr">
              <a:spcBef>
                <a:spcPts val="0"/>
              </a:spcBef>
              <a:buNone/>
              <a:defRPr sz="4000">
                <a:solidFill>
                  <a:schemeClr val="bg1"/>
                </a:solidFill>
                <a:latin typeface="NotesEsa" panose="02000506030000020004" pitchFamily="2" charset="77"/>
              </a:defRPr>
            </a:lvl1pPr>
          </a:lstStyle>
          <a:p>
            <a:r>
              <a:rPr lang="it-IT"/>
              <a:t>PRESENTATION</a:t>
            </a:r>
            <a:br>
              <a:rPr lang="it-IT"/>
            </a:br>
            <a:r>
              <a:rPr lang="it-IT"/>
              <a:t>TITLE GOES HERE</a:t>
            </a:r>
            <a:endParaRPr lang="en-GB"/>
          </a:p>
        </p:txBody>
      </p:sp>
      <p:sp>
        <p:nvSpPr>
          <p:cNvPr id="11" name="Segnaposto testo 11">
            <a:extLst>
              <a:ext uri="{FF2B5EF4-FFF2-40B4-BE49-F238E27FC236}">
                <a16:creationId xmlns:a16="http://schemas.microsoft.com/office/drawing/2014/main" id="{0BC7A44D-4260-DC33-F6A1-4ECCFE76E8C7}"/>
              </a:ext>
            </a:extLst>
          </p:cNvPr>
          <p:cNvSpPr>
            <a:spLocks noGrp="1"/>
          </p:cNvSpPr>
          <p:nvPr>
            <p:ph type="body" sz="quarter" idx="20" hasCustomPrompt="1"/>
          </p:nvPr>
        </p:nvSpPr>
        <p:spPr>
          <a:xfrm>
            <a:off x="1547720" y="5710764"/>
            <a:ext cx="2660235" cy="477694"/>
          </a:xfrm>
        </p:spPr>
        <p:txBody>
          <a:bodyPr/>
          <a:lstStyle>
            <a:lvl1pPr marL="0" indent="0" algn="ctr">
              <a:buNone/>
              <a:defRPr sz="1200" b="0" i="0">
                <a:solidFill>
                  <a:schemeClr val="tx2">
                    <a:lumMod val="60000"/>
                    <a:lumOff val="40000"/>
                  </a:schemeClr>
                </a:solidFill>
                <a:latin typeface="NotesEsa" panose="02000506030000020004" pitchFamily="2" charset="77"/>
              </a:defRPr>
            </a:lvl1pPr>
          </a:lstStyle>
          <a:p>
            <a:r>
              <a:rPr lang="it-IT" err="1"/>
              <a:t>Insert</a:t>
            </a:r>
            <a:r>
              <a:rPr lang="it-IT"/>
              <a:t> </a:t>
            </a:r>
            <a:r>
              <a:rPr lang="it-IT" err="1"/>
              <a:t>your</a:t>
            </a:r>
            <a:r>
              <a:rPr lang="it-IT"/>
              <a:t> Name and </a:t>
            </a:r>
            <a:r>
              <a:rPr lang="it-IT" err="1"/>
              <a:t>Surname</a:t>
            </a:r>
            <a:r>
              <a:rPr lang="it-IT"/>
              <a:t> </a:t>
            </a:r>
            <a:r>
              <a:rPr lang="it-IT" err="1"/>
              <a:t>here</a:t>
            </a:r>
            <a:endParaRPr lang="en-GB"/>
          </a:p>
        </p:txBody>
      </p:sp>
      <p:sp>
        <p:nvSpPr>
          <p:cNvPr id="12" name="Segnaposto testo 11">
            <a:extLst>
              <a:ext uri="{FF2B5EF4-FFF2-40B4-BE49-F238E27FC236}">
                <a16:creationId xmlns:a16="http://schemas.microsoft.com/office/drawing/2014/main" id="{06A59F59-0B48-7817-858B-855309F79A38}"/>
              </a:ext>
            </a:extLst>
          </p:cNvPr>
          <p:cNvSpPr>
            <a:spLocks noGrp="1"/>
          </p:cNvSpPr>
          <p:nvPr>
            <p:ph type="body" sz="quarter" idx="21" hasCustomPrompt="1"/>
          </p:nvPr>
        </p:nvSpPr>
        <p:spPr>
          <a:xfrm>
            <a:off x="4876939" y="5710764"/>
            <a:ext cx="2660235" cy="477694"/>
          </a:xfrm>
        </p:spPr>
        <p:txBody>
          <a:bodyPr/>
          <a:lstStyle>
            <a:lvl1pPr marL="0" indent="0" algn="ctr">
              <a:buNone/>
              <a:defRPr sz="1200" b="0" i="0">
                <a:solidFill>
                  <a:schemeClr val="tx2">
                    <a:lumMod val="60000"/>
                    <a:lumOff val="40000"/>
                  </a:schemeClr>
                </a:solidFill>
                <a:latin typeface="NotesEsa" panose="02000506030000020004" pitchFamily="2" charset="77"/>
              </a:defRPr>
            </a:lvl1pPr>
          </a:lstStyle>
          <a:p>
            <a:r>
              <a:rPr lang="it-IT" err="1"/>
              <a:t>Insert</a:t>
            </a:r>
            <a:r>
              <a:rPr lang="it-IT"/>
              <a:t> </a:t>
            </a:r>
            <a:r>
              <a:rPr lang="it-IT" err="1"/>
              <a:t>your</a:t>
            </a:r>
            <a:r>
              <a:rPr lang="it-IT"/>
              <a:t> Position </a:t>
            </a:r>
            <a:r>
              <a:rPr lang="it-IT" err="1"/>
              <a:t>here</a:t>
            </a:r>
            <a:endParaRPr lang="en-GB"/>
          </a:p>
        </p:txBody>
      </p:sp>
      <p:sp>
        <p:nvSpPr>
          <p:cNvPr id="13" name="Segnaposto testo 11">
            <a:extLst>
              <a:ext uri="{FF2B5EF4-FFF2-40B4-BE49-F238E27FC236}">
                <a16:creationId xmlns:a16="http://schemas.microsoft.com/office/drawing/2014/main" id="{7547224F-7AF2-BB43-CF9B-F1BF0C766A38}"/>
              </a:ext>
            </a:extLst>
          </p:cNvPr>
          <p:cNvSpPr>
            <a:spLocks noGrp="1"/>
          </p:cNvSpPr>
          <p:nvPr>
            <p:ph type="body" sz="quarter" idx="22" hasCustomPrompt="1"/>
          </p:nvPr>
        </p:nvSpPr>
        <p:spPr>
          <a:xfrm>
            <a:off x="8206158" y="5699024"/>
            <a:ext cx="2438122" cy="488875"/>
          </a:xfrm>
        </p:spPr>
        <p:txBody>
          <a:bodyPr/>
          <a:lstStyle>
            <a:lvl1pPr marL="0" indent="0" algn="ctr">
              <a:buNone/>
              <a:defRPr sz="1200" b="0" i="0">
                <a:solidFill>
                  <a:schemeClr val="tx2">
                    <a:lumMod val="60000"/>
                    <a:lumOff val="40000"/>
                  </a:schemeClr>
                </a:solidFill>
                <a:latin typeface="NotesEsa" panose="02000506030000020004" pitchFamily="2" charset="77"/>
              </a:defRPr>
            </a:lvl1pPr>
          </a:lstStyle>
          <a:p>
            <a:r>
              <a:rPr lang="it-IT" err="1"/>
              <a:t>Insert</a:t>
            </a:r>
            <a:r>
              <a:rPr lang="it-IT"/>
              <a:t> Date and time </a:t>
            </a:r>
            <a:r>
              <a:rPr lang="it-IT" err="1"/>
              <a:t>here</a:t>
            </a:r>
            <a:endParaRPr lang="en-GB"/>
          </a:p>
        </p:txBody>
      </p:sp>
      <p:pic>
        <p:nvPicPr>
          <p:cNvPr id="14" name="Immagine 13">
            <a:extLst>
              <a:ext uri="{FF2B5EF4-FFF2-40B4-BE49-F238E27FC236}">
                <a16:creationId xmlns:a16="http://schemas.microsoft.com/office/drawing/2014/main" id="{3D7CD431-C718-F227-C06C-338D3110FA5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984689" y="309494"/>
            <a:ext cx="2316507" cy="400124"/>
          </a:xfrm>
          <a:prstGeom prst="rect">
            <a:avLst/>
          </a:prstGeom>
        </p:spPr>
      </p:pic>
      <p:sp>
        <p:nvSpPr>
          <p:cNvPr id="15" name="Segnaposto testo 11">
            <a:extLst>
              <a:ext uri="{FF2B5EF4-FFF2-40B4-BE49-F238E27FC236}">
                <a16:creationId xmlns:a16="http://schemas.microsoft.com/office/drawing/2014/main" id="{E805843E-A797-AF83-2E67-3419394CA082}"/>
              </a:ext>
            </a:extLst>
          </p:cNvPr>
          <p:cNvSpPr>
            <a:spLocks noGrp="1"/>
          </p:cNvSpPr>
          <p:nvPr>
            <p:ph type="body" sz="quarter" idx="23" hasCustomPrompt="1"/>
          </p:nvPr>
        </p:nvSpPr>
        <p:spPr>
          <a:xfrm>
            <a:off x="11407502" y="299446"/>
            <a:ext cx="824570" cy="488875"/>
          </a:xfrm>
        </p:spPr>
        <p:txBody>
          <a:bodyPr/>
          <a:lstStyle>
            <a:lvl1pPr marL="0" indent="0" algn="l">
              <a:lnSpc>
                <a:spcPct val="100000"/>
              </a:lnSpc>
              <a:spcBef>
                <a:spcPts val="100"/>
              </a:spcBef>
              <a:buNone/>
              <a:defRPr sz="1000">
                <a:solidFill>
                  <a:schemeClr val="bg1"/>
                </a:solidFill>
                <a:latin typeface="NotesEsa" panose="02000506030000020004" pitchFamily="2" charset="77"/>
              </a:defRPr>
            </a:lvl1pPr>
          </a:lstStyle>
          <a:p>
            <a:r>
              <a:rPr lang="it-IT"/>
              <a:t>United</a:t>
            </a:r>
          </a:p>
          <a:p>
            <a:r>
              <a:rPr lang="it-IT"/>
              <a:t>Kingdom</a:t>
            </a:r>
            <a:endParaRPr lang="en-GB"/>
          </a:p>
        </p:txBody>
      </p:sp>
    </p:spTree>
    <p:extLst>
      <p:ext uri="{BB962C8B-B14F-4D97-AF65-F5344CB8AC3E}">
        <p14:creationId xmlns:p14="http://schemas.microsoft.com/office/powerpoint/2010/main" val="3414105111"/>
      </p:ext>
    </p:extLst>
  </p:cSld>
  <p:clrMapOvr>
    <a:masterClrMapping/>
  </p:clrMapOvr>
  <p:extLst>
    <p:ext uri="{DCECCB84-F9BA-43D5-87BE-67443E8EF086}">
      <p15:sldGuideLst xmlns:p15="http://schemas.microsoft.com/office/powerpoint/2012/main">
        <p15:guide id="1" orient="horz" pos="4133" userDrawn="1">
          <p15:clr>
            <a:srgbClr val="FBAE40"/>
          </p15:clr>
        </p15:guide>
        <p15:guide id="2" pos="6494" userDrawn="1">
          <p15:clr>
            <a:srgbClr val="FBAE40"/>
          </p15:clr>
        </p15:guide>
        <p15:guide id="3" orient="horz" pos="42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page_dark">
    <p:bg>
      <p:bgPr>
        <a:solidFill>
          <a:srgbClr val="003249"/>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CA7C8B9-B30B-9935-B174-E1457564FE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500" t="-322" r="77859" b="322"/>
          <a:stretch/>
        </p:blipFill>
        <p:spPr>
          <a:xfrm>
            <a:off x="-62087" y="-32243"/>
            <a:ext cx="694878" cy="6930000"/>
          </a:xfrm>
          <a:prstGeom prst="rect">
            <a:avLst/>
          </a:prstGeom>
        </p:spPr>
      </p:pic>
      <p:sp>
        <p:nvSpPr>
          <p:cNvPr id="8" name="Title Placeholder 2">
            <a:extLst>
              <a:ext uri="{FF2B5EF4-FFF2-40B4-BE49-F238E27FC236}">
                <a16:creationId xmlns:a16="http://schemas.microsoft.com/office/drawing/2014/main" id="{60BF52A8-B665-DFE0-ECF6-10BB9BDEA9B5}"/>
              </a:ext>
            </a:extLst>
          </p:cNvPr>
          <p:cNvSpPr>
            <a:spLocks noGrp="1"/>
          </p:cNvSpPr>
          <p:nvPr>
            <p:ph type="title" hasCustomPrompt="1"/>
          </p:nvPr>
        </p:nvSpPr>
        <p:spPr>
          <a:xfrm>
            <a:off x="924339" y="833861"/>
            <a:ext cx="7761038" cy="563779"/>
          </a:xfrm>
          <a:prstGeom prst="rect">
            <a:avLst/>
          </a:prstGeom>
        </p:spPr>
        <p:txBody>
          <a:bodyPr vert="horz" lIns="0" tIns="45720" rIns="0" bIns="45720" rtlCol="0" anchor="ctr" anchorCtr="0">
            <a:noAutofit/>
          </a:bodyPr>
          <a:lstStyle>
            <a:lvl1pPr>
              <a:defRPr sz="3200" b="0">
                <a:solidFill>
                  <a:schemeClr val="bg1"/>
                </a:solidFill>
              </a:defRPr>
            </a:lvl1pPr>
          </a:lstStyle>
          <a:p>
            <a:r>
              <a:rPr lang="en-US"/>
              <a:t>Insert slide title here</a:t>
            </a:r>
            <a:endParaRPr lang="it-IT"/>
          </a:p>
        </p:txBody>
      </p:sp>
      <p:sp>
        <p:nvSpPr>
          <p:cNvPr id="9" name="Segnaposto testo 2">
            <a:extLst>
              <a:ext uri="{FF2B5EF4-FFF2-40B4-BE49-F238E27FC236}">
                <a16:creationId xmlns:a16="http://schemas.microsoft.com/office/drawing/2014/main" id="{C1B054FC-F61C-4012-352C-C2C1D6A4D26A}"/>
              </a:ext>
            </a:extLst>
          </p:cNvPr>
          <p:cNvSpPr>
            <a:spLocks noGrp="1"/>
          </p:cNvSpPr>
          <p:nvPr>
            <p:ph type="body" sz="quarter" idx="10" hasCustomPrompt="1"/>
          </p:nvPr>
        </p:nvSpPr>
        <p:spPr>
          <a:xfrm>
            <a:off x="924339" y="1510746"/>
            <a:ext cx="10634870" cy="4770784"/>
          </a:xfrm>
        </p:spPr>
        <p:txBody>
          <a:bodyPr>
            <a:normAutofit/>
          </a:bodyPr>
          <a:lstStyle>
            <a:lvl1pPr>
              <a:defRPr sz="2000" b="0" i="0">
                <a:solidFill>
                  <a:schemeClr val="bg1"/>
                </a:solidFill>
                <a:latin typeface="NotesEsa" panose="02000506030000020004" pitchFamily="2" charset="77"/>
              </a:defRPr>
            </a:lvl1pPr>
          </a:lstStyle>
          <a:p>
            <a:pPr lvl="0"/>
            <a:r>
              <a:rPr lang="it-IT" err="1"/>
              <a:t>Insert</a:t>
            </a:r>
            <a:r>
              <a:rPr lang="it-IT"/>
              <a:t> </a:t>
            </a:r>
            <a:r>
              <a:rPr lang="it-IT" err="1"/>
              <a:t>content</a:t>
            </a:r>
            <a:r>
              <a:rPr lang="it-IT"/>
              <a:t> </a:t>
            </a:r>
            <a:r>
              <a:rPr lang="it-IT" err="1"/>
              <a:t>here</a:t>
            </a:r>
            <a:endParaRPr lang="en-GB"/>
          </a:p>
        </p:txBody>
      </p:sp>
      <p:pic>
        <p:nvPicPr>
          <p:cNvPr id="13" name="Picture 37">
            <a:extLst>
              <a:ext uri="{FF2B5EF4-FFF2-40B4-BE49-F238E27FC236}">
                <a16:creationId xmlns:a16="http://schemas.microsoft.com/office/drawing/2014/main" id="{4015DC0D-F937-BE10-EDF4-AABEF92CBB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14" name="Immagine 13">
            <a:extLst>
              <a:ext uri="{FF2B5EF4-FFF2-40B4-BE49-F238E27FC236}">
                <a16:creationId xmlns:a16="http://schemas.microsoft.com/office/drawing/2014/main" id="{EBCD7F4E-0D79-2840-E4AB-761F2419919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984689" y="309494"/>
            <a:ext cx="2316507" cy="400124"/>
          </a:xfrm>
          <a:prstGeom prst="rect">
            <a:avLst/>
          </a:prstGeom>
        </p:spPr>
      </p:pic>
      <p:sp>
        <p:nvSpPr>
          <p:cNvPr id="15" name="Segnaposto testo 11">
            <a:extLst>
              <a:ext uri="{FF2B5EF4-FFF2-40B4-BE49-F238E27FC236}">
                <a16:creationId xmlns:a16="http://schemas.microsoft.com/office/drawing/2014/main" id="{445BD227-459B-590E-9667-ED31DC164A6B}"/>
              </a:ext>
            </a:extLst>
          </p:cNvPr>
          <p:cNvSpPr>
            <a:spLocks noGrp="1"/>
          </p:cNvSpPr>
          <p:nvPr>
            <p:ph type="body" sz="quarter" idx="23" hasCustomPrompt="1"/>
          </p:nvPr>
        </p:nvSpPr>
        <p:spPr>
          <a:xfrm>
            <a:off x="11407502" y="299446"/>
            <a:ext cx="824570" cy="488875"/>
          </a:xfrm>
        </p:spPr>
        <p:txBody>
          <a:bodyPr/>
          <a:lstStyle>
            <a:lvl1pPr algn="l">
              <a:lnSpc>
                <a:spcPct val="100000"/>
              </a:lnSpc>
              <a:spcBef>
                <a:spcPts val="100"/>
              </a:spcBef>
              <a:defRPr sz="1000">
                <a:solidFill>
                  <a:schemeClr val="bg1"/>
                </a:solidFill>
                <a:latin typeface="NotesEsa" panose="02000506030000020004" pitchFamily="2" charset="77"/>
              </a:defRPr>
            </a:lvl1pPr>
          </a:lstStyle>
          <a:p>
            <a:r>
              <a:rPr lang="it-IT"/>
              <a:t>United</a:t>
            </a:r>
          </a:p>
          <a:p>
            <a:r>
              <a:rPr lang="it-IT"/>
              <a:t>Kingdom</a:t>
            </a:r>
            <a:endParaRPr lang="en-GB"/>
          </a:p>
        </p:txBody>
      </p:sp>
      <p:pic>
        <p:nvPicPr>
          <p:cNvPr id="19" name="Picture 5">
            <a:extLst>
              <a:ext uri="{FF2B5EF4-FFF2-40B4-BE49-F238E27FC236}">
                <a16:creationId xmlns:a16="http://schemas.microsoft.com/office/drawing/2014/main" id="{9A04268F-835A-AD3E-40F8-53FDAA0D14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07385" y="6585917"/>
            <a:ext cx="1636920" cy="105918"/>
          </a:xfrm>
          <a:prstGeom prst="rect">
            <a:avLst/>
          </a:prstGeom>
        </p:spPr>
      </p:pic>
    </p:spTree>
    <p:extLst>
      <p:ext uri="{BB962C8B-B14F-4D97-AF65-F5344CB8AC3E}">
        <p14:creationId xmlns:p14="http://schemas.microsoft.com/office/powerpoint/2010/main" val="2358749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page_light">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CA7C8B9-B30B-9935-B174-E1457564FE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500" t="-322" r="77859" b="322"/>
          <a:stretch/>
        </p:blipFill>
        <p:spPr>
          <a:xfrm>
            <a:off x="-62087" y="-32243"/>
            <a:ext cx="694878" cy="6930000"/>
          </a:xfrm>
          <a:prstGeom prst="rect">
            <a:avLst/>
          </a:prstGeom>
        </p:spPr>
      </p:pic>
      <p:pic>
        <p:nvPicPr>
          <p:cNvPr id="14" name="Immagine 13">
            <a:extLst>
              <a:ext uri="{FF2B5EF4-FFF2-40B4-BE49-F238E27FC236}">
                <a16:creationId xmlns:a16="http://schemas.microsoft.com/office/drawing/2014/main" id="{EBCD7F4E-0D79-2840-E4AB-761F2419919F}"/>
              </a:ext>
            </a:extLst>
          </p:cNvPr>
          <p:cNvPicPr>
            <a:picLocks noChangeAspect="1"/>
          </p:cNvPicPr>
          <p:nvPr userDrawn="1"/>
        </p:nvPicPr>
        <p:blipFill>
          <a:blip r:embed="rId3"/>
          <a:srcRect/>
          <a:stretch/>
        </p:blipFill>
        <p:spPr>
          <a:xfrm>
            <a:off x="8984689" y="309494"/>
            <a:ext cx="2316507" cy="400123"/>
          </a:xfrm>
          <a:prstGeom prst="rect">
            <a:avLst/>
          </a:prstGeom>
        </p:spPr>
      </p:pic>
      <p:sp>
        <p:nvSpPr>
          <p:cNvPr id="15" name="Segnaposto testo 11">
            <a:extLst>
              <a:ext uri="{FF2B5EF4-FFF2-40B4-BE49-F238E27FC236}">
                <a16:creationId xmlns:a16="http://schemas.microsoft.com/office/drawing/2014/main" id="{445BD227-459B-590E-9667-ED31DC164A6B}"/>
              </a:ext>
            </a:extLst>
          </p:cNvPr>
          <p:cNvSpPr>
            <a:spLocks noGrp="1"/>
          </p:cNvSpPr>
          <p:nvPr>
            <p:ph type="body" sz="quarter" idx="23" hasCustomPrompt="1"/>
          </p:nvPr>
        </p:nvSpPr>
        <p:spPr>
          <a:xfrm>
            <a:off x="11407502" y="299446"/>
            <a:ext cx="824570" cy="488875"/>
          </a:xfrm>
        </p:spPr>
        <p:txBody>
          <a:bodyPr/>
          <a:lstStyle>
            <a:lvl1pPr algn="l">
              <a:lnSpc>
                <a:spcPct val="100000"/>
              </a:lnSpc>
              <a:spcBef>
                <a:spcPts val="100"/>
              </a:spcBef>
              <a:defRPr sz="1000">
                <a:solidFill>
                  <a:srgbClr val="003249"/>
                </a:solidFill>
                <a:latin typeface="NotesEsa" panose="02000506030000020004" pitchFamily="2" charset="77"/>
              </a:defRPr>
            </a:lvl1pPr>
          </a:lstStyle>
          <a:p>
            <a:r>
              <a:rPr lang="it-IT"/>
              <a:t>United</a:t>
            </a:r>
          </a:p>
          <a:p>
            <a:r>
              <a:rPr lang="it-IT"/>
              <a:t>Kingdom</a:t>
            </a:r>
            <a:endParaRPr lang="en-GB"/>
          </a:p>
        </p:txBody>
      </p:sp>
      <p:pic>
        <p:nvPicPr>
          <p:cNvPr id="2" name="Picture 5">
            <a:extLst>
              <a:ext uri="{FF2B5EF4-FFF2-40B4-BE49-F238E27FC236}">
                <a16:creationId xmlns:a16="http://schemas.microsoft.com/office/drawing/2014/main" id="{3DD6094A-20FC-3C2D-0B2A-14899C0799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sp>
        <p:nvSpPr>
          <p:cNvPr id="5" name="Title Placeholder 2">
            <a:extLst>
              <a:ext uri="{FF2B5EF4-FFF2-40B4-BE49-F238E27FC236}">
                <a16:creationId xmlns:a16="http://schemas.microsoft.com/office/drawing/2014/main" id="{ED61A72D-4627-510C-974C-90CF3758D0DE}"/>
              </a:ext>
            </a:extLst>
          </p:cNvPr>
          <p:cNvSpPr>
            <a:spLocks noGrp="1"/>
          </p:cNvSpPr>
          <p:nvPr>
            <p:ph type="title" hasCustomPrompt="1"/>
          </p:nvPr>
        </p:nvSpPr>
        <p:spPr>
          <a:xfrm>
            <a:off x="924339" y="833861"/>
            <a:ext cx="7761038" cy="563779"/>
          </a:xfrm>
          <a:prstGeom prst="rect">
            <a:avLst/>
          </a:prstGeom>
        </p:spPr>
        <p:txBody>
          <a:bodyPr vert="horz" lIns="0" tIns="45720" rIns="0" bIns="45720" rtlCol="0" anchor="ctr" anchorCtr="0">
            <a:noAutofit/>
          </a:bodyPr>
          <a:lstStyle>
            <a:lvl1pPr>
              <a:defRPr sz="3200" b="0">
                <a:solidFill>
                  <a:srgbClr val="003249"/>
                </a:solidFill>
              </a:defRPr>
            </a:lvl1pPr>
          </a:lstStyle>
          <a:p>
            <a:r>
              <a:rPr lang="en-US"/>
              <a:t>Insert slide title here</a:t>
            </a:r>
            <a:endParaRPr lang="it-IT"/>
          </a:p>
        </p:txBody>
      </p:sp>
      <p:sp>
        <p:nvSpPr>
          <p:cNvPr id="6" name="Segnaposto testo 2">
            <a:extLst>
              <a:ext uri="{FF2B5EF4-FFF2-40B4-BE49-F238E27FC236}">
                <a16:creationId xmlns:a16="http://schemas.microsoft.com/office/drawing/2014/main" id="{8192471D-01B0-7754-973E-579CE00068CB}"/>
              </a:ext>
            </a:extLst>
          </p:cNvPr>
          <p:cNvSpPr>
            <a:spLocks noGrp="1"/>
          </p:cNvSpPr>
          <p:nvPr>
            <p:ph type="body" sz="quarter" idx="10" hasCustomPrompt="1"/>
          </p:nvPr>
        </p:nvSpPr>
        <p:spPr>
          <a:xfrm>
            <a:off x="924339" y="1510746"/>
            <a:ext cx="10634870" cy="4770784"/>
          </a:xfrm>
        </p:spPr>
        <p:txBody>
          <a:bodyPr>
            <a:normAutofit/>
          </a:bodyPr>
          <a:lstStyle>
            <a:lvl1pPr>
              <a:defRPr sz="2000" b="0" i="0">
                <a:solidFill>
                  <a:srgbClr val="003249"/>
                </a:solidFill>
                <a:latin typeface="NotesEsa" panose="02000506030000020004" pitchFamily="2" charset="77"/>
              </a:defRPr>
            </a:lvl1pPr>
          </a:lstStyle>
          <a:p>
            <a:pPr lvl="0"/>
            <a:r>
              <a:rPr lang="it-IT" err="1"/>
              <a:t>Insert</a:t>
            </a:r>
            <a:r>
              <a:rPr lang="it-IT"/>
              <a:t> </a:t>
            </a:r>
            <a:r>
              <a:rPr lang="it-IT" err="1"/>
              <a:t>content</a:t>
            </a:r>
            <a:r>
              <a:rPr lang="it-IT"/>
              <a:t> </a:t>
            </a:r>
            <a:r>
              <a:rPr lang="it-IT" err="1"/>
              <a:t>here</a:t>
            </a:r>
            <a:endParaRPr lang="en-GB"/>
          </a:p>
        </p:txBody>
      </p:sp>
      <p:pic>
        <p:nvPicPr>
          <p:cNvPr id="17" name="Picture 37">
            <a:extLst>
              <a:ext uri="{FF2B5EF4-FFF2-40B4-BE49-F238E27FC236}">
                <a16:creationId xmlns:a16="http://schemas.microsoft.com/office/drawing/2014/main" id="{40BF0F21-45AB-BD7B-13B2-0BA80326E12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8420" y="6564017"/>
            <a:ext cx="1636920" cy="105918"/>
          </a:xfrm>
          <a:prstGeom prst="rect">
            <a:avLst/>
          </a:prstGeom>
        </p:spPr>
      </p:pic>
    </p:spTree>
    <p:extLst>
      <p:ext uri="{BB962C8B-B14F-4D97-AF65-F5344CB8AC3E}">
        <p14:creationId xmlns:p14="http://schemas.microsoft.com/office/powerpoint/2010/main" val="2259358833"/>
      </p:ext>
    </p:extLst>
  </p:cSld>
  <p:clrMapOvr>
    <a:masterClrMapping/>
  </p:clrMapOvr>
  <p:extLst>
    <p:ext uri="{DCECCB84-F9BA-43D5-87BE-67443E8EF086}">
      <p15:sldGuideLst xmlns:p15="http://schemas.microsoft.com/office/powerpoint/2012/main">
        <p15:guide id="1" pos="6494" userDrawn="1">
          <p15:clr>
            <a:srgbClr val="FBAE40"/>
          </p15:clr>
        </p15:guide>
        <p15:guide id="2" orient="horz" pos="4133" userDrawn="1">
          <p15:clr>
            <a:srgbClr val="FBAE40"/>
          </p15:clr>
        </p15:guide>
        <p15:guide id="3" orient="horz" pos="420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you_pag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749F866-CFFC-44EB-A4F4-DF6CBFB321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844" y="-34787"/>
            <a:ext cx="12315687" cy="6927574"/>
          </a:xfrm>
          <a:prstGeom prst="rect">
            <a:avLst/>
          </a:prstGeom>
        </p:spPr>
      </p:pic>
      <p:sp>
        <p:nvSpPr>
          <p:cNvPr id="10" name="Segnaposto testo 9">
            <a:extLst>
              <a:ext uri="{FF2B5EF4-FFF2-40B4-BE49-F238E27FC236}">
                <a16:creationId xmlns:a16="http://schemas.microsoft.com/office/drawing/2014/main" id="{FB80CA3C-2532-9472-5E8A-7B5CF0885882}"/>
              </a:ext>
            </a:extLst>
          </p:cNvPr>
          <p:cNvSpPr>
            <a:spLocks noGrp="1"/>
          </p:cNvSpPr>
          <p:nvPr>
            <p:ph type="body" sz="quarter" idx="19" hasCustomPrompt="1"/>
          </p:nvPr>
        </p:nvSpPr>
        <p:spPr>
          <a:xfrm>
            <a:off x="3199606" y="2414726"/>
            <a:ext cx="5792788" cy="1798499"/>
          </a:xfrm>
        </p:spPr>
        <p:txBody>
          <a:bodyPr anchor="ctr"/>
          <a:lstStyle>
            <a:lvl1pPr marL="0" indent="0" algn="ctr">
              <a:lnSpc>
                <a:spcPct val="100000"/>
              </a:lnSpc>
              <a:spcBef>
                <a:spcPts val="0"/>
              </a:spcBef>
              <a:buNone/>
              <a:defRPr sz="4000">
                <a:solidFill>
                  <a:schemeClr val="bg1"/>
                </a:solidFill>
                <a:latin typeface="NotesEsa" panose="02000506030000020004" pitchFamily="2" charset="77"/>
              </a:defRPr>
            </a:lvl1pPr>
          </a:lstStyle>
          <a:p>
            <a:r>
              <a:rPr lang="it-IT"/>
              <a:t>THANK YOU</a:t>
            </a:r>
          </a:p>
          <a:p>
            <a:r>
              <a:rPr lang="it-IT"/>
              <a:t>FOR YOUR ATTENTION</a:t>
            </a:r>
            <a:endParaRPr lang="en-GB"/>
          </a:p>
        </p:txBody>
      </p:sp>
      <p:pic>
        <p:nvPicPr>
          <p:cNvPr id="14" name="Immagine 13">
            <a:extLst>
              <a:ext uri="{FF2B5EF4-FFF2-40B4-BE49-F238E27FC236}">
                <a16:creationId xmlns:a16="http://schemas.microsoft.com/office/drawing/2014/main" id="{3D7CD431-C718-F227-C06C-338D3110FA5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984689" y="309494"/>
            <a:ext cx="2316507" cy="400124"/>
          </a:xfrm>
          <a:prstGeom prst="rect">
            <a:avLst/>
          </a:prstGeom>
        </p:spPr>
      </p:pic>
      <p:sp>
        <p:nvSpPr>
          <p:cNvPr id="15" name="Segnaposto testo 11">
            <a:extLst>
              <a:ext uri="{FF2B5EF4-FFF2-40B4-BE49-F238E27FC236}">
                <a16:creationId xmlns:a16="http://schemas.microsoft.com/office/drawing/2014/main" id="{E805843E-A797-AF83-2E67-3419394CA082}"/>
              </a:ext>
            </a:extLst>
          </p:cNvPr>
          <p:cNvSpPr>
            <a:spLocks noGrp="1"/>
          </p:cNvSpPr>
          <p:nvPr>
            <p:ph type="body" sz="quarter" idx="23" hasCustomPrompt="1"/>
          </p:nvPr>
        </p:nvSpPr>
        <p:spPr>
          <a:xfrm>
            <a:off x="11407502" y="299446"/>
            <a:ext cx="824570" cy="488875"/>
          </a:xfrm>
        </p:spPr>
        <p:txBody>
          <a:bodyPr/>
          <a:lstStyle>
            <a:lvl1pPr marL="0" indent="0" algn="l">
              <a:lnSpc>
                <a:spcPct val="100000"/>
              </a:lnSpc>
              <a:spcBef>
                <a:spcPts val="100"/>
              </a:spcBef>
              <a:buNone/>
              <a:defRPr sz="1000">
                <a:solidFill>
                  <a:schemeClr val="bg1"/>
                </a:solidFill>
                <a:latin typeface="NotesEsa" panose="02000506030000020004" pitchFamily="2" charset="77"/>
              </a:defRPr>
            </a:lvl1pPr>
          </a:lstStyle>
          <a:p>
            <a:r>
              <a:rPr lang="it-IT"/>
              <a:t>United</a:t>
            </a:r>
          </a:p>
          <a:p>
            <a:r>
              <a:rPr lang="it-IT"/>
              <a:t>Kingdom</a:t>
            </a:r>
            <a:endParaRPr lang="en-GB"/>
          </a:p>
        </p:txBody>
      </p:sp>
      <p:pic>
        <p:nvPicPr>
          <p:cNvPr id="4" name="Picture 5">
            <a:extLst>
              <a:ext uri="{FF2B5EF4-FFF2-40B4-BE49-F238E27FC236}">
                <a16:creationId xmlns:a16="http://schemas.microsoft.com/office/drawing/2014/main" id="{240E0B59-04D1-F990-1B03-7F9A15B669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7385" y="6585917"/>
            <a:ext cx="1636920" cy="105918"/>
          </a:xfrm>
          <a:prstGeom prst="rect">
            <a:avLst/>
          </a:prstGeom>
        </p:spPr>
      </p:pic>
    </p:spTree>
    <p:extLst>
      <p:ext uri="{BB962C8B-B14F-4D97-AF65-F5344CB8AC3E}">
        <p14:creationId xmlns:p14="http://schemas.microsoft.com/office/powerpoint/2010/main" val="269438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7209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7657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8099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1327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020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200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0579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57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795059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2B9A2DA-1D6D-434A-4E87-1182EF3CD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CF3B24E-A0E0-3A4F-0AED-B439E2243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7" name="Immagine 6">
            <a:extLst>
              <a:ext uri="{FF2B5EF4-FFF2-40B4-BE49-F238E27FC236}">
                <a16:creationId xmlns:a16="http://schemas.microsoft.com/office/drawing/2014/main" id="{FB19D9CA-50EA-2647-F625-3FA4FB699BA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6500" t="-322" r="77859" b="322"/>
          <a:stretch/>
        </p:blipFill>
        <p:spPr>
          <a:xfrm>
            <a:off x="-62087" y="-32243"/>
            <a:ext cx="694878" cy="6930000"/>
          </a:xfrm>
          <a:prstGeom prst="rect">
            <a:avLst/>
          </a:prstGeom>
        </p:spPr>
      </p:pic>
    </p:spTree>
    <p:extLst>
      <p:ext uri="{BB962C8B-B14F-4D97-AF65-F5344CB8AC3E}">
        <p14:creationId xmlns:p14="http://schemas.microsoft.com/office/powerpoint/2010/main" val="217286660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NotesEsa" panose="02000506030000020004"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NotesEsa" panose="02000506030000020004"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NotesEsa" panose="0200050603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otesEsa" panose="02000506030000020004"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otesEsa" panose="02000506030000020004"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otesEsa"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uneeqly.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novakova@worldfrom.space" TargetMode="External"/><Relationship Id="rId7" Type="http://schemas.openxmlformats.org/officeDocument/2006/relationships/image" Target="../media/image17.png"/><Relationship Id="rId2" Type="http://schemas.openxmlformats.org/officeDocument/2006/relationships/hyperlink" Target="https://dynacrop.space/"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mailto:a.mensi@x-ender.com" TargetMode="External"/><Relationship Id="rId2" Type="http://schemas.openxmlformats.org/officeDocument/2006/relationships/hyperlink" Target="http://www.x-ender.space"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bigterra.com/"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in/lukas-brchl/" TargetMode="External"/><Relationship Id="rId2" Type="http://schemas.openxmlformats.org/officeDocument/2006/relationships/hyperlink" Target="https://dronetag.cz/en/"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urban-comfort.eu/wp-content/uploads/2022/07/Engineering-Internship.pdf" TargetMode="External"/><Relationship Id="rId7" Type="http://schemas.openxmlformats.org/officeDocument/2006/relationships/image" Target="../media/image7.png"/><Relationship Id="rId2" Type="http://schemas.openxmlformats.org/officeDocument/2006/relationships/hyperlink" Target="https://urban-comfort.eu/wp-content/uploads/2022/07/IT-Developer-Internship.pdf"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urban-comfort.eu/" TargetMode="External"/><Relationship Id="rId4" Type="http://schemas.openxmlformats.org/officeDocument/2006/relationships/hyperlink" Target="https://urban-comfort.eu/wp-content/uploads/2022/07/Business-Development-Internship.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Lukas.herrmann@naberius.tech" TargetMode="External"/><Relationship Id="rId2" Type="http://schemas.openxmlformats.org/officeDocument/2006/relationships/hyperlink" Target="https://www.naberius.tech/"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mailto:pavel.trojanek@neuronsw.com" TargetMode="External"/><Relationship Id="rId2" Type="http://schemas.openxmlformats.org/officeDocument/2006/relationships/hyperlink" Target="https://www.neuronsw.com/"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mailto:info@skymaps.cz" TargetMode="External"/><Relationship Id="rId2" Type="http://schemas.openxmlformats.org/officeDocument/2006/relationships/hyperlink" Target="http://www.skymaps.cz/"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mailto:internship@stratosyst.com" TargetMode="External"/><Relationship Id="rId4" Type="http://schemas.openxmlformats.org/officeDocument/2006/relationships/hyperlink" Target="https://www.stratosys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8390941F-6B60-D38A-A626-365E9F218077}"/>
              </a:ext>
            </a:extLst>
          </p:cNvPr>
          <p:cNvSpPr>
            <a:spLocks noGrp="1"/>
          </p:cNvSpPr>
          <p:nvPr>
            <p:ph type="body" sz="quarter" idx="19"/>
          </p:nvPr>
        </p:nvSpPr>
        <p:spPr>
          <a:xfrm>
            <a:off x="2260396" y="3159005"/>
            <a:ext cx="8016765" cy="1754196"/>
          </a:xfrm>
        </p:spPr>
        <p:txBody>
          <a:bodyPr vert="horz" lIns="91440" tIns="45720" rIns="91440" bIns="45720" rtlCol="0" anchor="ctr">
            <a:noAutofit/>
          </a:bodyPr>
          <a:lstStyle/>
          <a:p>
            <a:pPr algn="l"/>
            <a:r>
              <a:rPr lang="en-US" sz="4800" b="1">
                <a:latin typeface="NotesEsa"/>
              </a:rPr>
              <a:t>ESA BIC Czech Republic</a:t>
            </a:r>
            <a:endParaRPr lang="it-IT" sz="4800">
              <a:latin typeface="NotesEsa"/>
            </a:endParaRPr>
          </a:p>
          <a:p>
            <a:pPr algn="l"/>
            <a:r>
              <a:rPr lang="en-US" sz="4800" b="1">
                <a:latin typeface="NotesEsa"/>
              </a:rPr>
              <a:t>Startup Internships</a:t>
            </a:r>
            <a:endParaRPr lang="it-IT" sz="4800">
              <a:latin typeface="NotesEsa"/>
            </a:endParaRPr>
          </a:p>
          <a:p>
            <a:pPr algn="l"/>
            <a:endParaRPr lang="it-IT" sz="4800">
              <a:latin typeface="NotesEsa"/>
            </a:endParaRPr>
          </a:p>
        </p:txBody>
      </p:sp>
      <p:sp>
        <p:nvSpPr>
          <p:cNvPr id="3" name="Segnaposto testo 2">
            <a:extLst>
              <a:ext uri="{FF2B5EF4-FFF2-40B4-BE49-F238E27FC236}">
                <a16:creationId xmlns:a16="http://schemas.microsoft.com/office/drawing/2014/main" id="{805C609E-A8D7-EA14-76B6-333F01257B64}"/>
              </a:ext>
            </a:extLst>
          </p:cNvPr>
          <p:cNvSpPr>
            <a:spLocks noGrp="1"/>
          </p:cNvSpPr>
          <p:nvPr>
            <p:ph type="body" sz="quarter" idx="23"/>
          </p:nvPr>
        </p:nvSpPr>
        <p:spPr/>
        <p:txBody>
          <a:bodyPr vert="horz" lIns="91440" tIns="45720" rIns="91440" bIns="45720" rtlCol="0" anchor="t">
            <a:normAutofit/>
          </a:bodyPr>
          <a:lstStyle/>
          <a:p>
            <a:r>
              <a:rPr lang="it-IT" err="1">
                <a:latin typeface="NotesEsa"/>
              </a:rPr>
              <a:t>Czech</a:t>
            </a:r>
            <a:r>
              <a:rPr lang="it-IT">
                <a:latin typeface="NotesEsa"/>
              </a:rPr>
              <a:t> Republic</a:t>
            </a:r>
            <a:endParaRPr lang="en-US"/>
          </a:p>
        </p:txBody>
      </p:sp>
    </p:spTree>
    <p:extLst>
      <p:ext uri="{BB962C8B-B14F-4D97-AF65-F5344CB8AC3E}">
        <p14:creationId xmlns:p14="http://schemas.microsoft.com/office/powerpoint/2010/main" val="100828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904473-7B93-9E63-F2C2-A03A88ABFE3E}"/>
              </a:ext>
            </a:extLst>
          </p:cNvPr>
          <p:cNvGrpSpPr/>
          <p:nvPr/>
        </p:nvGrpSpPr>
        <p:grpSpPr>
          <a:xfrm>
            <a:off x="910" y="14235"/>
            <a:ext cx="12319325" cy="1687187"/>
            <a:chOff x="910" y="-577168"/>
            <a:chExt cx="12319325" cy="1687187"/>
          </a:xfrm>
        </p:grpSpPr>
        <p:pic>
          <p:nvPicPr>
            <p:cNvPr id="6" name="Picture 5">
              <a:extLst>
                <a:ext uri="{FF2B5EF4-FFF2-40B4-BE49-F238E27FC236}">
                  <a16:creationId xmlns:a16="http://schemas.microsoft.com/office/drawing/2014/main" id="{BC47FB5C-A3B6-982F-9B38-6047FEEF6C8B}"/>
                </a:ext>
              </a:extLst>
            </p:cNvPr>
            <p:cNvPicPr>
              <a:picLocks noChangeAspect="1"/>
            </p:cNvPicPr>
            <p:nvPr/>
          </p:nvPicPr>
          <p:blipFill rotWithShape="1">
            <a:blip r:embed="rId2"/>
            <a:srcRect r="-651" b="79498"/>
            <a:stretch/>
          </p:blipFill>
          <p:spPr>
            <a:xfrm>
              <a:off x="910" y="-577168"/>
              <a:ext cx="12319325" cy="1675326"/>
            </a:xfrm>
            <a:prstGeom prst="rect">
              <a:avLst/>
            </a:prstGeom>
          </p:spPr>
        </p:pic>
        <p:pic>
          <p:nvPicPr>
            <p:cNvPr id="7" name="Picture 6">
              <a:extLst>
                <a:ext uri="{FF2B5EF4-FFF2-40B4-BE49-F238E27FC236}">
                  <a16:creationId xmlns:a16="http://schemas.microsoft.com/office/drawing/2014/main" id="{2D2D72BE-0EA6-B47D-3723-4111071E0D47}"/>
                </a:ext>
              </a:extLst>
            </p:cNvPr>
            <p:cNvPicPr>
              <a:picLocks noChangeAspect="1"/>
            </p:cNvPicPr>
            <p:nvPr/>
          </p:nvPicPr>
          <p:blipFill>
            <a:blip r:embed="rId3"/>
            <a:stretch>
              <a:fillRect/>
            </a:stretch>
          </p:blipFill>
          <p:spPr>
            <a:xfrm>
              <a:off x="7078639" y="-382140"/>
              <a:ext cx="4722125" cy="1492159"/>
            </a:xfrm>
            <a:prstGeom prst="rect">
              <a:avLst/>
            </a:prstGeom>
          </p:spPr>
        </p:pic>
      </p:grpSp>
      <p:sp>
        <p:nvSpPr>
          <p:cNvPr id="2" name="Title 1">
            <a:extLst>
              <a:ext uri="{FF2B5EF4-FFF2-40B4-BE49-F238E27FC236}">
                <a16:creationId xmlns:a16="http://schemas.microsoft.com/office/drawing/2014/main" id="{E2E6D521-4CB5-4E5E-BF1D-06F11964EAFC}"/>
              </a:ext>
            </a:extLst>
          </p:cNvPr>
          <p:cNvSpPr>
            <a:spLocks noGrp="1"/>
          </p:cNvSpPr>
          <p:nvPr>
            <p:ph type="title"/>
          </p:nvPr>
        </p:nvSpPr>
        <p:spPr/>
        <p:txBody>
          <a:bodyPr>
            <a:normAutofit/>
          </a:bodyPr>
          <a:lstStyle/>
          <a:p>
            <a:r>
              <a:rPr lang="en-US" b="1" err="1">
                <a:solidFill>
                  <a:schemeClr val="bg1"/>
                </a:solidFill>
                <a:latin typeface="NotesEsa"/>
                <a:cs typeface="Calibri Light"/>
              </a:rPr>
              <a:t>Uneeqly</a:t>
            </a:r>
          </a:p>
        </p:txBody>
      </p:sp>
      <p:sp>
        <p:nvSpPr>
          <p:cNvPr id="3" name="Content Placeholder 2">
            <a:extLst>
              <a:ext uri="{FF2B5EF4-FFF2-40B4-BE49-F238E27FC236}">
                <a16:creationId xmlns:a16="http://schemas.microsoft.com/office/drawing/2014/main" id="{B4A0988F-74D2-4BE7-AA92-E238454C596C}"/>
              </a:ext>
            </a:extLst>
          </p:cNvPr>
          <p:cNvSpPr>
            <a:spLocks noGrp="1"/>
          </p:cNvSpPr>
          <p:nvPr>
            <p:ph idx="1"/>
          </p:nvPr>
        </p:nvSpPr>
        <p:spPr>
          <a:xfrm>
            <a:off x="841248" y="2276857"/>
            <a:ext cx="5015484" cy="3900106"/>
          </a:xfrm>
        </p:spPr>
        <p:txBody>
          <a:bodyPr vert="horz" lIns="91440" tIns="45720" rIns="91440" bIns="45720" rtlCol="0" anchor="ctr">
            <a:normAutofit/>
          </a:bodyPr>
          <a:lstStyle/>
          <a:p>
            <a:pPr marL="0" indent="0">
              <a:buNone/>
            </a:pPr>
            <a:r>
              <a:rPr lang="en-US" sz="2000" b="1" dirty="0">
                <a:latin typeface="NotesEsa"/>
                <a:ea typeface="+mn-lt"/>
                <a:cs typeface="+mn-lt"/>
              </a:rPr>
              <a:t>Junior Developer Intern</a:t>
            </a:r>
          </a:p>
          <a:p>
            <a:pPr marL="342900" indent="-342900">
              <a:buFont typeface="Arial,Sans-Serif"/>
              <a:buChar char="•"/>
            </a:pPr>
            <a:r>
              <a:rPr lang="en-US" sz="2000" dirty="0">
                <a:latin typeface="NotesEsa"/>
                <a:ea typeface="+mn-lt"/>
                <a:cs typeface="+mn-lt"/>
              </a:rPr>
              <a:t>Use of Flutter or Ful Stack</a:t>
            </a:r>
          </a:p>
          <a:p>
            <a:pPr marL="0" indent="0">
              <a:buNone/>
            </a:pPr>
            <a:r>
              <a:rPr lang="en-US" sz="2000" b="1" dirty="0">
                <a:latin typeface="NotesEsa"/>
                <a:ea typeface="+mn-lt"/>
                <a:cs typeface="+mn-lt"/>
              </a:rPr>
              <a:t>Marketing Intern (Czech language only)</a:t>
            </a:r>
          </a:p>
          <a:p>
            <a:pPr marL="342900" indent="-342900">
              <a:buFont typeface="Arial,Sans-Serif"/>
              <a:buChar char="•"/>
            </a:pPr>
            <a:r>
              <a:rPr lang="en-US" sz="2000" dirty="0">
                <a:latin typeface="NotesEsa"/>
                <a:ea typeface="+mn-lt"/>
                <a:cs typeface="+mn-lt"/>
              </a:rPr>
              <a:t>Create and manage social media content</a:t>
            </a:r>
          </a:p>
          <a:p>
            <a:pPr>
              <a:buFont typeface="Arial,Sans-Serif"/>
              <a:buChar char="•"/>
            </a:pPr>
            <a:endParaRPr lang="en-US" sz="2000" dirty="0">
              <a:latin typeface="NotesEsa"/>
              <a:ea typeface="+mn-lt"/>
              <a:cs typeface="+mn-lt"/>
            </a:endParaRPr>
          </a:p>
          <a:p>
            <a:pPr marL="0" indent="0">
              <a:buNone/>
            </a:pPr>
            <a:r>
              <a:rPr lang="en-US" sz="2000" b="1" dirty="0">
                <a:latin typeface="NotesEsa"/>
                <a:ea typeface="+mn-lt"/>
                <a:cs typeface="+mn-lt"/>
              </a:rPr>
              <a:t>Website</a:t>
            </a:r>
            <a:r>
              <a:rPr lang="en-US" sz="2000" dirty="0">
                <a:latin typeface="NotesEsa"/>
                <a:ea typeface="+mn-lt"/>
                <a:cs typeface="+mn-lt"/>
              </a:rPr>
              <a:t>: </a:t>
            </a:r>
            <a:r>
              <a:rPr lang="en-US" sz="2000" dirty="0">
                <a:latin typeface="NotesEsa"/>
                <a:ea typeface="+mn-lt"/>
                <a:cs typeface="+mn-lt"/>
                <a:hlinkClick r:id="rId4"/>
              </a:rPr>
              <a:t>https://uneeqly.com/</a:t>
            </a:r>
            <a:r>
              <a:rPr lang="en-US" sz="2000" dirty="0">
                <a:latin typeface="NotesEsa"/>
                <a:ea typeface="+mn-lt"/>
                <a:cs typeface="+mn-lt"/>
              </a:rPr>
              <a:t> </a:t>
            </a:r>
          </a:p>
          <a:p>
            <a:pPr>
              <a:buNone/>
            </a:pPr>
            <a:r>
              <a:rPr lang="en-US" sz="2000" b="1" dirty="0">
                <a:latin typeface="NotesEsa"/>
                <a:ea typeface="+mn-lt"/>
                <a:cs typeface="+mn-lt"/>
              </a:rPr>
              <a:t>Location: </a:t>
            </a:r>
            <a:r>
              <a:rPr lang="en-US" sz="2000" dirty="0">
                <a:latin typeface="NotesEsa"/>
                <a:ea typeface="+mn-lt"/>
                <a:cs typeface="+mn-lt"/>
              </a:rPr>
              <a:t>Prague</a:t>
            </a:r>
          </a:p>
        </p:txBody>
      </p:sp>
      <p:pic>
        <p:nvPicPr>
          <p:cNvPr id="4" name="Picture 5" descr="Logo&#10;&#10;Description automatically generated">
            <a:extLst>
              <a:ext uri="{FF2B5EF4-FFF2-40B4-BE49-F238E27FC236}">
                <a16:creationId xmlns:a16="http://schemas.microsoft.com/office/drawing/2014/main" id="{AD6B0196-B613-4FCE-A94A-8EA433F56A77}"/>
              </a:ext>
            </a:extLst>
          </p:cNvPr>
          <p:cNvPicPr>
            <a:picLocks noChangeAspect="1"/>
          </p:cNvPicPr>
          <p:nvPr/>
        </p:nvPicPr>
        <p:blipFill>
          <a:blip r:embed="rId5"/>
          <a:stretch>
            <a:fillRect/>
          </a:stretch>
        </p:blipFill>
        <p:spPr>
          <a:xfrm>
            <a:off x="6988629" y="2831011"/>
            <a:ext cx="4056742" cy="2792550"/>
          </a:xfrm>
          <a:prstGeom prst="rect">
            <a:avLst/>
          </a:prstGeom>
        </p:spPr>
      </p:pic>
    </p:spTree>
    <p:extLst>
      <p:ext uri="{BB962C8B-B14F-4D97-AF65-F5344CB8AC3E}">
        <p14:creationId xmlns:p14="http://schemas.microsoft.com/office/powerpoint/2010/main" val="307667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0988F-74D2-4BE7-AA92-E238454C596C}"/>
              </a:ext>
            </a:extLst>
          </p:cNvPr>
          <p:cNvSpPr>
            <a:spLocks noGrp="1"/>
          </p:cNvSpPr>
          <p:nvPr>
            <p:ph idx="1"/>
          </p:nvPr>
        </p:nvSpPr>
        <p:spPr>
          <a:xfrm>
            <a:off x="833537" y="2117200"/>
            <a:ext cx="7484272" cy="4640334"/>
          </a:xfrm>
        </p:spPr>
        <p:txBody>
          <a:bodyPr vert="horz" lIns="91440" tIns="45720" rIns="91440" bIns="45720" rtlCol="0" anchor="ctr">
            <a:normAutofit fontScale="70000" lnSpcReduction="20000"/>
          </a:bodyPr>
          <a:lstStyle/>
          <a:p>
            <a:pPr>
              <a:lnSpc>
                <a:spcPct val="120000"/>
              </a:lnSpc>
              <a:buNone/>
            </a:pPr>
            <a:r>
              <a:rPr lang="en-US" sz="2000" b="1" dirty="0">
                <a:latin typeface="NotesEsa"/>
                <a:ea typeface="+mn-lt"/>
                <a:cs typeface="+mn-lt"/>
              </a:rPr>
              <a:t>Marketing/Communications Intern</a:t>
            </a:r>
            <a:endParaRPr lang="en-US" b="1" dirty="0">
              <a:cs typeface="Calibri" panose="020F0502020204030204"/>
            </a:endParaRPr>
          </a:p>
          <a:p>
            <a:pPr>
              <a:lnSpc>
                <a:spcPct val="120000"/>
              </a:lnSpc>
              <a:buFont typeface="Arial,Sans-Serif"/>
            </a:pPr>
            <a:r>
              <a:rPr lang="en-US" sz="2000" dirty="0">
                <a:latin typeface="NotesEsa"/>
                <a:ea typeface="+mn-lt"/>
                <a:cs typeface="+mn-lt"/>
              </a:rPr>
              <a:t>Contacting and managing potential clients and partners in the countries all over the world</a:t>
            </a:r>
          </a:p>
          <a:p>
            <a:pPr>
              <a:lnSpc>
                <a:spcPct val="120000"/>
              </a:lnSpc>
              <a:buFont typeface="Arial,Sans-Serif"/>
            </a:pPr>
            <a:r>
              <a:rPr lang="en-US" sz="2000" dirty="0">
                <a:latin typeface="NotesEsa"/>
                <a:ea typeface="+mn-lt"/>
                <a:cs typeface="+mn-lt"/>
              </a:rPr>
              <a:t>Developing strategies related to direct marketing and web marketing</a:t>
            </a:r>
          </a:p>
          <a:p>
            <a:pPr>
              <a:lnSpc>
                <a:spcPct val="120000"/>
              </a:lnSpc>
              <a:buFont typeface="Arial,Sans-Serif"/>
            </a:pPr>
            <a:r>
              <a:rPr lang="en-US" sz="2000" dirty="0">
                <a:latin typeface="NotesEsa"/>
                <a:ea typeface="+mn-lt"/>
                <a:cs typeface="+mn-lt"/>
              </a:rPr>
              <a:t>Collaborating with various departments to establish and implement the best practices according to the market</a:t>
            </a:r>
          </a:p>
          <a:p>
            <a:pPr>
              <a:lnSpc>
                <a:spcPct val="120000"/>
              </a:lnSpc>
              <a:buFont typeface="Arial,Sans-Serif"/>
            </a:pPr>
            <a:r>
              <a:rPr lang="en-US" sz="2000" dirty="0">
                <a:latin typeface="NotesEsa"/>
                <a:ea typeface="+mn-lt"/>
                <a:cs typeface="+mn-lt"/>
              </a:rPr>
              <a:t>Construct attractive profiles and communication on social networks and webpages</a:t>
            </a:r>
          </a:p>
          <a:p>
            <a:pPr>
              <a:lnSpc>
                <a:spcPct val="120000"/>
              </a:lnSpc>
              <a:buFont typeface="Arial,Sans-Serif"/>
            </a:pPr>
            <a:r>
              <a:rPr lang="en-US" sz="2000" dirty="0">
                <a:latin typeface="NotesEsa"/>
                <a:ea typeface="+mn-lt"/>
                <a:cs typeface="+mn-lt"/>
              </a:rPr>
              <a:t>Prepare documents and strategies for company presentation</a:t>
            </a:r>
          </a:p>
          <a:p>
            <a:pPr>
              <a:lnSpc>
                <a:spcPct val="120000"/>
              </a:lnSpc>
              <a:buFont typeface="Arial,Sans-Serif"/>
            </a:pPr>
            <a:r>
              <a:rPr lang="en-US" sz="2000" dirty="0">
                <a:latin typeface="NotesEsa"/>
                <a:ea typeface="+mn-lt"/>
                <a:cs typeface="+mn-lt"/>
              </a:rPr>
              <a:t>Writing blog posts, social media updates and texts about the use of space technologies in smart agriculture</a:t>
            </a:r>
          </a:p>
          <a:p>
            <a:pPr>
              <a:lnSpc>
                <a:spcPct val="120000"/>
              </a:lnSpc>
              <a:buFont typeface="Arial,Sans-Serif"/>
              <a:buChar char="•"/>
            </a:pPr>
            <a:endParaRPr lang="en-US" sz="2000" dirty="0">
              <a:latin typeface="NotesEsa"/>
              <a:ea typeface="+mn-lt"/>
              <a:cs typeface="+mn-lt"/>
            </a:endParaRPr>
          </a:p>
          <a:p>
            <a:pPr marL="0" indent="0">
              <a:lnSpc>
                <a:spcPct val="120000"/>
              </a:lnSpc>
              <a:buNone/>
            </a:pPr>
            <a:r>
              <a:rPr lang="en-US" sz="2000" b="1" dirty="0">
                <a:latin typeface="NotesEsa"/>
                <a:ea typeface="+mn-lt"/>
                <a:cs typeface="+mn-lt"/>
              </a:rPr>
              <a:t>Website</a:t>
            </a:r>
            <a:r>
              <a:rPr lang="en-US" sz="2000" dirty="0">
                <a:latin typeface="NotesEsa"/>
                <a:ea typeface="+mn-lt"/>
                <a:cs typeface="+mn-lt"/>
              </a:rPr>
              <a:t>: </a:t>
            </a:r>
            <a:r>
              <a:rPr lang="en-US" sz="2000" dirty="0">
                <a:latin typeface="NotesEsa"/>
                <a:ea typeface="+mn-lt"/>
                <a:cs typeface="+mn-lt"/>
                <a:hlinkClick r:id="rId2"/>
              </a:rPr>
              <a:t>https://dynacrop.space/</a:t>
            </a:r>
            <a:endParaRPr lang="en-US" sz="2000" dirty="0">
              <a:latin typeface="NotesEsa"/>
              <a:ea typeface="+mn-lt"/>
              <a:cs typeface="+mn-lt"/>
            </a:endParaRPr>
          </a:p>
          <a:p>
            <a:pPr marL="0" indent="0">
              <a:lnSpc>
                <a:spcPct val="120000"/>
              </a:lnSpc>
              <a:buNone/>
            </a:pPr>
            <a:r>
              <a:rPr lang="en-US" sz="2000" b="1" dirty="0">
                <a:latin typeface="NotesEsa"/>
                <a:ea typeface="+mn-lt"/>
                <a:cs typeface="+mn-lt"/>
              </a:rPr>
              <a:t>Contact information: </a:t>
            </a:r>
            <a:r>
              <a:rPr lang="en-US" sz="2000" dirty="0" err="1">
                <a:latin typeface="NotesEsa"/>
                <a:ea typeface="+mn-lt"/>
                <a:cs typeface="+mn-lt"/>
                <a:hlinkClick r:id="rId3"/>
              </a:rPr>
              <a:t>novakova@worldfrom.space</a:t>
            </a:r>
            <a:r>
              <a:rPr lang="cs-CZ" sz="2000" dirty="0">
                <a:latin typeface="NotesEsa"/>
                <a:ea typeface="+mn-lt"/>
                <a:cs typeface="+mn-lt"/>
              </a:rPr>
              <a:t> </a:t>
            </a:r>
            <a:endParaRPr lang="en-US" sz="2000" dirty="0">
              <a:latin typeface="NotesEsa"/>
              <a:ea typeface="+mn-lt"/>
              <a:cs typeface="+mn-lt"/>
            </a:endParaRPr>
          </a:p>
          <a:p>
            <a:pPr>
              <a:lnSpc>
                <a:spcPct val="120000"/>
              </a:lnSpc>
              <a:buNone/>
            </a:pPr>
            <a:r>
              <a:rPr lang="en-US" sz="2000" b="1" dirty="0">
                <a:latin typeface="NotesEsa"/>
                <a:ea typeface="+mn-lt"/>
                <a:cs typeface="+mn-lt"/>
              </a:rPr>
              <a:t>Location: </a:t>
            </a:r>
            <a:r>
              <a:rPr lang="en-US" sz="2000" dirty="0">
                <a:latin typeface="NotesEsa"/>
                <a:ea typeface="+mn-lt"/>
                <a:cs typeface="+mn-lt"/>
              </a:rPr>
              <a:t>Brno</a:t>
            </a:r>
          </a:p>
        </p:txBody>
      </p:sp>
      <p:pic>
        <p:nvPicPr>
          <p:cNvPr id="6" name="Picture 6">
            <a:extLst>
              <a:ext uri="{FF2B5EF4-FFF2-40B4-BE49-F238E27FC236}">
                <a16:creationId xmlns:a16="http://schemas.microsoft.com/office/drawing/2014/main" id="{80C725E5-907E-49F3-8CE9-DAFB7C217C26}"/>
              </a:ext>
            </a:extLst>
          </p:cNvPr>
          <p:cNvPicPr>
            <a:picLocks noChangeAspect="1"/>
          </p:cNvPicPr>
          <p:nvPr/>
        </p:nvPicPr>
        <p:blipFill>
          <a:blip r:embed="rId4"/>
          <a:stretch>
            <a:fillRect/>
          </a:stretch>
        </p:blipFill>
        <p:spPr>
          <a:xfrm>
            <a:off x="8326582" y="2685149"/>
            <a:ext cx="3214254" cy="1127483"/>
          </a:xfrm>
          <a:prstGeom prst="rect">
            <a:avLst/>
          </a:prstGeom>
        </p:spPr>
      </p:pic>
      <p:grpSp>
        <p:nvGrpSpPr>
          <p:cNvPr id="9" name="Group 8">
            <a:extLst>
              <a:ext uri="{FF2B5EF4-FFF2-40B4-BE49-F238E27FC236}">
                <a16:creationId xmlns:a16="http://schemas.microsoft.com/office/drawing/2014/main" id="{BD33DCFE-2BC6-23E8-2FD0-6675A23C65E4}"/>
              </a:ext>
            </a:extLst>
          </p:cNvPr>
          <p:cNvGrpSpPr/>
          <p:nvPr/>
        </p:nvGrpSpPr>
        <p:grpSpPr>
          <a:xfrm>
            <a:off x="910" y="2861"/>
            <a:ext cx="12319325" cy="1687187"/>
            <a:chOff x="910" y="-577168"/>
            <a:chExt cx="12319325" cy="1687187"/>
          </a:xfrm>
        </p:grpSpPr>
        <p:pic>
          <p:nvPicPr>
            <p:cNvPr id="5" name="Picture 4">
              <a:extLst>
                <a:ext uri="{FF2B5EF4-FFF2-40B4-BE49-F238E27FC236}">
                  <a16:creationId xmlns:a16="http://schemas.microsoft.com/office/drawing/2014/main" id="{D3CCF074-18C0-AF74-8EF6-71A56B3CC8F2}"/>
                </a:ext>
              </a:extLst>
            </p:cNvPr>
            <p:cNvPicPr>
              <a:picLocks noChangeAspect="1"/>
            </p:cNvPicPr>
            <p:nvPr/>
          </p:nvPicPr>
          <p:blipFill rotWithShape="1">
            <a:blip r:embed="rId5"/>
            <a:srcRect r="-651" b="79498"/>
            <a:stretch/>
          </p:blipFill>
          <p:spPr>
            <a:xfrm>
              <a:off x="910" y="-577168"/>
              <a:ext cx="12319325" cy="1675326"/>
            </a:xfrm>
            <a:prstGeom prst="rect">
              <a:avLst/>
            </a:prstGeom>
          </p:spPr>
        </p:pic>
        <p:pic>
          <p:nvPicPr>
            <p:cNvPr id="8" name="Picture 7">
              <a:extLst>
                <a:ext uri="{FF2B5EF4-FFF2-40B4-BE49-F238E27FC236}">
                  <a16:creationId xmlns:a16="http://schemas.microsoft.com/office/drawing/2014/main" id="{8DAA6151-D886-A637-6F5E-63B38E4FAA0B}"/>
                </a:ext>
              </a:extLst>
            </p:cNvPr>
            <p:cNvPicPr>
              <a:picLocks noChangeAspect="1"/>
            </p:cNvPicPr>
            <p:nvPr/>
          </p:nvPicPr>
          <p:blipFill>
            <a:blip r:embed="rId6"/>
            <a:stretch>
              <a:fillRect/>
            </a:stretch>
          </p:blipFill>
          <p:spPr>
            <a:xfrm>
              <a:off x="7078639" y="-382140"/>
              <a:ext cx="4722125" cy="1492159"/>
            </a:xfrm>
            <a:prstGeom prst="rect">
              <a:avLst/>
            </a:prstGeom>
          </p:spPr>
        </p:pic>
      </p:grpSp>
      <p:pic>
        <p:nvPicPr>
          <p:cNvPr id="7" name="Picture 7">
            <a:extLst>
              <a:ext uri="{FF2B5EF4-FFF2-40B4-BE49-F238E27FC236}">
                <a16:creationId xmlns:a16="http://schemas.microsoft.com/office/drawing/2014/main" id="{F06E2030-B04E-4AF7-BE9D-34E38C0B95F7}"/>
              </a:ext>
            </a:extLst>
          </p:cNvPr>
          <p:cNvPicPr>
            <a:picLocks noChangeAspect="1"/>
          </p:cNvPicPr>
          <p:nvPr/>
        </p:nvPicPr>
        <p:blipFill>
          <a:blip r:embed="rId7"/>
          <a:stretch>
            <a:fillRect/>
          </a:stretch>
        </p:blipFill>
        <p:spPr>
          <a:xfrm>
            <a:off x="8312727" y="4515334"/>
            <a:ext cx="3228109" cy="1332530"/>
          </a:xfrm>
          <a:prstGeom prst="rect">
            <a:avLst/>
          </a:prstGeom>
        </p:spPr>
      </p:pic>
      <p:sp>
        <p:nvSpPr>
          <p:cNvPr id="2" name="Title 1">
            <a:extLst>
              <a:ext uri="{FF2B5EF4-FFF2-40B4-BE49-F238E27FC236}">
                <a16:creationId xmlns:a16="http://schemas.microsoft.com/office/drawing/2014/main" id="{E2E6D521-4CB5-4E5E-BF1D-06F11964EAFC}"/>
              </a:ext>
            </a:extLst>
          </p:cNvPr>
          <p:cNvSpPr>
            <a:spLocks noGrp="1"/>
          </p:cNvSpPr>
          <p:nvPr>
            <p:ph type="title"/>
          </p:nvPr>
        </p:nvSpPr>
        <p:spPr/>
        <p:txBody>
          <a:bodyPr>
            <a:normAutofit/>
          </a:bodyPr>
          <a:lstStyle/>
          <a:p>
            <a:r>
              <a:rPr lang="en-US" b="1">
                <a:solidFill>
                  <a:schemeClr val="bg1"/>
                </a:solidFill>
                <a:latin typeface="NotesEsa"/>
                <a:cs typeface="Calibri Light"/>
              </a:rPr>
              <a:t>World from Space</a:t>
            </a:r>
          </a:p>
        </p:txBody>
      </p:sp>
    </p:spTree>
    <p:extLst>
      <p:ext uri="{BB962C8B-B14F-4D97-AF65-F5344CB8AC3E}">
        <p14:creationId xmlns:p14="http://schemas.microsoft.com/office/powerpoint/2010/main" val="418419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0988F-74D2-4BE7-AA92-E238454C596C}"/>
              </a:ext>
            </a:extLst>
          </p:cNvPr>
          <p:cNvSpPr>
            <a:spLocks noGrp="1"/>
          </p:cNvSpPr>
          <p:nvPr>
            <p:ph idx="1"/>
          </p:nvPr>
        </p:nvSpPr>
        <p:spPr>
          <a:xfrm>
            <a:off x="833537" y="1984678"/>
            <a:ext cx="7484272" cy="4640334"/>
          </a:xfrm>
        </p:spPr>
        <p:txBody>
          <a:bodyPr vert="horz" lIns="91440" tIns="45720" rIns="91440" bIns="45720" rtlCol="0" anchor="ctr">
            <a:normAutofit fontScale="62500" lnSpcReduction="20000"/>
          </a:bodyPr>
          <a:lstStyle/>
          <a:p>
            <a:pPr>
              <a:lnSpc>
                <a:spcPct val="120000"/>
              </a:lnSpc>
              <a:buNone/>
            </a:pPr>
            <a:r>
              <a:rPr lang="en-US" sz="2000" b="1" dirty="0">
                <a:latin typeface="NotesEsa"/>
                <a:ea typeface="+mn-lt"/>
                <a:cs typeface="+mn-lt"/>
              </a:rPr>
              <a:t>Marketing/Communications Intern</a:t>
            </a:r>
            <a:endParaRPr lang="en-US" b="1" dirty="0">
              <a:cs typeface="Calibri" panose="020F0502020204030204"/>
            </a:endParaRPr>
          </a:p>
          <a:p>
            <a:pPr>
              <a:lnSpc>
                <a:spcPct val="120000"/>
              </a:lnSpc>
              <a:buFont typeface="Arial,Sans-Serif"/>
              <a:buChar char="•"/>
            </a:pPr>
            <a:r>
              <a:rPr lang="en-US" sz="2000" dirty="0">
                <a:solidFill>
                  <a:srgbClr val="000000"/>
                </a:solidFill>
                <a:latin typeface="NotesEsa"/>
                <a:ea typeface="+mn-lt"/>
                <a:cs typeface="+mn-lt"/>
              </a:rPr>
              <a:t>Engaging with possible clients and partners with both direct and web marketing strategy development. </a:t>
            </a:r>
          </a:p>
          <a:p>
            <a:pPr>
              <a:lnSpc>
                <a:spcPct val="120000"/>
              </a:lnSpc>
              <a:buFont typeface="Arial,Sans-Serif"/>
              <a:buChar char="•"/>
            </a:pPr>
            <a:r>
              <a:rPr lang="en-US" sz="2000" dirty="0">
                <a:solidFill>
                  <a:srgbClr val="000000"/>
                </a:solidFill>
                <a:latin typeface="NotesEsa"/>
                <a:ea typeface="+mn-lt"/>
                <a:cs typeface="+mn-lt"/>
              </a:rPr>
              <a:t>Creating content such as blog posts, social media updates, and articles on our tech applications, along with creating newsletters about our progress and updates. Aim is to create stakeholder interest and community around the project</a:t>
            </a:r>
            <a:endParaRPr lang="en-US" dirty="0">
              <a:cs typeface="Calibri"/>
            </a:endParaRPr>
          </a:p>
          <a:p>
            <a:pPr marL="0" indent="0">
              <a:lnSpc>
                <a:spcPct val="120000"/>
              </a:lnSpc>
              <a:buNone/>
            </a:pPr>
            <a:r>
              <a:rPr lang="en-US" sz="2000" b="1" dirty="0">
                <a:latin typeface="NotesEsa"/>
                <a:ea typeface="+mn-lt"/>
                <a:cs typeface="+mn-lt"/>
              </a:rPr>
              <a:t>Software engineer intern</a:t>
            </a:r>
          </a:p>
          <a:p>
            <a:pPr>
              <a:lnSpc>
                <a:spcPct val="120000"/>
              </a:lnSpc>
              <a:buFont typeface="Arial,Sans-Serif"/>
              <a:buChar char="•"/>
            </a:pPr>
            <a:r>
              <a:rPr lang="en-US" sz="2000" dirty="0">
                <a:ea typeface="+mn-lt"/>
                <a:cs typeface="+mn-lt"/>
              </a:rPr>
              <a:t>Interact with Zero Knowledge proof technologies, edge computing in space optimization, on-ground UI and embedded systems</a:t>
            </a:r>
            <a:endParaRPr lang="en-US" sz="2000" dirty="0">
              <a:latin typeface="NotesEsa"/>
              <a:ea typeface="+mn-lt"/>
              <a:cs typeface="+mn-lt"/>
            </a:endParaRPr>
          </a:p>
          <a:p>
            <a:pPr marL="0" indent="0">
              <a:lnSpc>
                <a:spcPct val="120000"/>
              </a:lnSpc>
              <a:buNone/>
            </a:pPr>
            <a:r>
              <a:rPr lang="en-US" sz="2000" b="1" dirty="0">
                <a:latin typeface="NotesEsa"/>
                <a:ea typeface="+mn-lt"/>
                <a:cs typeface="+mn-lt"/>
              </a:rPr>
              <a:t>Aerospace engineer researcher intern</a:t>
            </a:r>
          </a:p>
          <a:p>
            <a:pPr>
              <a:lnSpc>
                <a:spcPct val="120000"/>
              </a:lnSpc>
              <a:buFont typeface="Arial,Sans-Serif"/>
              <a:buChar char="•"/>
            </a:pPr>
            <a:r>
              <a:rPr lang="en-US" sz="2000" dirty="0">
                <a:latin typeface="NotesEsa"/>
                <a:ea typeface="+mn-lt"/>
                <a:cs typeface="Arial"/>
              </a:rPr>
              <a:t>Space operations planning, orbits and communication latency predictive analysis</a:t>
            </a:r>
            <a:endParaRPr lang="en-US" dirty="0"/>
          </a:p>
          <a:p>
            <a:pPr>
              <a:lnSpc>
                <a:spcPct val="120000"/>
              </a:lnSpc>
              <a:buFont typeface="Arial,Sans-Serif"/>
              <a:buChar char="•"/>
            </a:pPr>
            <a:r>
              <a:rPr lang="en-US" sz="2000" dirty="0">
                <a:latin typeface="NotesEsa"/>
                <a:ea typeface="+mn-lt"/>
                <a:cs typeface="+mn-lt"/>
              </a:rPr>
              <a:t>System applications for Earth Observation satellites and Traffic management satellites </a:t>
            </a:r>
            <a:endParaRPr lang="en-US" dirty="0">
              <a:cs typeface="Calibri" panose="020F0502020204030204"/>
            </a:endParaRPr>
          </a:p>
          <a:p>
            <a:pPr>
              <a:lnSpc>
                <a:spcPct val="120000"/>
              </a:lnSpc>
              <a:buFont typeface="Arial,Sans-Serif"/>
              <a:buChar char="•"/>
            </a:pPr>
            <a:r>
              <a:rPr lang="en-US" sz="2000" dirty="0">
                <a:latin typeface="NotesEsa"/>
                <a:ea typeface="+mn-lt"/>
                <a:cs typeface="+mn-lt"/>
              </a:rPr>
              <a:t>Technology integration</a:t>
            </a:r>
          </a:p>
          <a:p>
            <a:pPr marL="0" indent="0">
              <a:lnSpc>
                <a:spcPct val="120000"/>
              </a:lnSpc>
              <a:buNone/>
            </a:pPr>
            <a:r>
              <a:rPr lang="en-US" sz="2000" b="1" dirty="0">
                <a:latin typeface="NotesEsa"/>
                <a:ea typeface="+mn-lt"/>
                <a:cs typeface="+mn-lt"/>
              </a:rPr>
              <a:t>Website</a:t>
            </a:r>
            <a:r>
              <a:rPr lang="en-US" sz="2000" dirty="0">
                <a:latin typeface="NotesEsa"/>
                <a:ea typeface="+mn-lt"/>
                <a:cs typeface="+mn-lt"/>
              </a:rPr>
              <a:t>: </a:t>
            </a:r>
            <a:r>
              <a:rPr lang="en-US" sz="2000" dirty="0">
                <a:latin typeface="NotesEsa"/>
                <a:ea typeface="+mn-lt"/>
                <a:cs typeface="+mn-lt"/>
                <a:hlinkClick r:id="rId2"/>
              </a:rPr>
              <a:t>www.x-ender.space</a:t>
            </a:r>
            <a:r>
              <a:rPr lang="en-US" sz="2000" dirty="0">
                <a:latin typeface="NotesEsa"/>
                <a:ea typeface="+mn-lt"/>
                <a:cs typeface="+mn-lt"/>
              </a:rPr>
              <a:t> </a:t>
            </a:r>
          </a:p>
          <a:p>
            <a:pPr marL="0" indent="0">
              <a:lnSpc>
                <a:spcPct val="120000"/>
              </a:lnSpc>
              <a:buNone/>
            </a:pPr>
            <a:r>
              <a:rPr lang="en-US" sz="2000" b="1" dirty="0">
                <a:latin typeface="NotesEsa"/>
                <a:ea typeface="+mn-lt"/>
                <a:cs typeface="+mn-lt"/>
              </a:rPr>
              <a:t>Contact information: </a:t>
            </a:r>
            <a:r>
              <a:rPr lang="en-US" sz="2000" dirty="0">
                <a:latin typeface="NotesEsa"/>
                <a:ea typeface="+mn-lt"/>
                <a:cs typeface="+mn-lt"/>
                <a:hlinkClick r:id="rId3"/>
              </a:rPr>
              <a:t>a.mensi@x-ender.com</a:t>
            </a:r>
            <a:r>
              <a:rPr lang="cs-CZ" sz="2000" dirty="0">
                <a:latin typeface="NotesEsa"/>
                <a:ea typeface="+mn-lt"/>
                <a:cs typeface="+mn-lt"/>
              </a:rPr>
              <a:t> </a:t>
            </a:r>
            <a:endParaRPr lang="en-US" sz="2000" dirty="0">
              <a:latin typeface="NotesEsa"/>
              <a:ea typeface="+mn-lt"/>
              <a:cs typeface="+mn-lt"/>
            </a:endParaRPr>
          </a:p>
          <a:p>
            <a:pPr>
              <a:lnSpc>
                <a:spcPct val="120000"/>
              </a:lnSpc>
              <a:buNone/>
            </a:pPr>
            <a:r>
              <a:rPr lang="en-US" sz="2000" b="1" dirty="0">
                <a:latin typeface="NotesEsa"/>
                <a:ea typeface="+mn-lt"/>
                <a:cs typeface="+mn-lt"/>
              </a:rPr>
              <a:t>Location: </a:t>
            </a:r>
            <a:r>
              <a:rPr lang="en-US" sz="2000" dirty="0">
                <a:latin typeface="NotesEsa"/>
                <a:ea typeface="+mn-lt"/>
                <a:cs typeface="+mn-lt"/>
              </a:rPr>
              <a:t>Prague, Remote</a:t>
            </a:r>
          </a:p>
        </p:txBody>
      </p:sp>
      <p:grpSp>
        <p:nvGrpSpPr>
          <p:cNvPr id="9" name="Group 8">
            <a:extLst>
              <a:ext uri="{FF2B5EF4-FFF2-40B4-BE49-F238E27FC236}">
                <a16:creationId xmlns:a16="http://schemas.microsoft.com/office/drawing/2014/main" id="{BD33DCFE-2BC6-23E8-2FD0-6675A23C65E4}"/>
              </a:ext>
            </a:extLst>
          </p:cNvPr>
          <p:cNvGrpSpPr/>
          <p:nvPr/>
        </p:nvGrpSpPr>
        <p:grpSpPr>
          <a:xfrm>
            <a:off x="910" y="2861"/>
            <a:ext cx="12319325" cy="1687187"/>
            <a:chOff x="910" y="-577168"/>
            <a:chExt cx="12319325" cy="1687187"/>
          </a:xfrm>
        </p:grpSpPr>
        <p:pic>
          <p:nvPicPr>
            <p:cNvPr id="5" name="Picture 4">
              <a:extLst>
                <a:ext uri="{FF2B5EF4-FFF2-40B4-BE49-F238E27FC236}">
                  <a16:creationId xmlns:a16="http://schemas.microsoft.com/office/drawing/2014/main" id="{D3CCF074-18C0-AF74-8EF6-71A56B3CC8F2}"/>
                </a:ext>
              </a:extLst>
            </p:cNvPr>
            <p:cNvPicPr>
              <a:picLocks noChangeAspect="1"/>
            </p:cNvPicPr>
            <p:nvPr/>
          </p:nvPicPr>
          <p:blipFill rotWithShape="1">
            <a:blip r:embed="rId4"/>
            <a:srcRect r="-651" b="79498"/>
            <a:stretch/>
          </p:blipFill>
          <p:spPr>
            <a:xfrm>
              <a:off x="910" y="-577168"/>
              <a:ext cx="12319325" cy="1675326"/>
            </a:xfrm>
            <a:prstGeom prst="rect">
              <a:avLst/>
            </a:prstGeom>
          </p:spPr>
        </p:pic>
        <p:pic>
          <p:nvPicPr>
            <p:cNvPr id="8" name="Picture 7">
              <a:extLst>
                <a:ext uri="{FF2B5EF4-FFF2-40B4-BE49-F238E27FC236}">
                  <a16:creationId xmlns:a16="http://schemas.microsoft.com/office/drawing/2014/main" id="{8DAA6151-D886-A637-6F5E-63B38E4FAA0B}"/>
                </a:ext>
              </a:extLst>
            </p:cNvPr>
            <p:cNvPicPr>
              <a:picLocks noChangeAspect="1"/>
            </p:cNvPicPr>
            <p:nvPr/>
          </p:nvPicPr>
          <p:blipFill>
            <a:blip r:embed="rId5"/>
            <a:stretch>
              <a:fillRect/>
            </a:stretch>
          </p:blipFill>
          <p:spPr>
            <a:xfrm>
              <a:off x="7078639" y="-382140"/>
              <a:ext cx="4722125" cy="1492159"/>
            </a:xfrm>
            <a:prstGeom prst="rect">
              <a:avLst/>
            </a:prstGeom>
          </p:spPr>
        </p:pic>
      </p:grpSp>
      <p:sp>
        <p:nvSpPr>
          <p:cNvPr id="2" name="Title 1">
            <a:extLst>
              <a:ext uri="{FF2B5EF4-FFF2-40B4-BE49-F238E27FC236}">
                <a16:creationId xmlns:a16="http://schemas.microsoft.com/office/drawing/2014/main" id="{E2E6D521-4CB5-4E5E-BF1D-06F11964EAFC}"/>
              </a:ext>
            </a:extLst>
          </p:cNvPr>
          <p:cNvSpPr>
            <a:spLocks noGrp="1"/>
          </p:cNvSpPr>
          <p:nvPr>
            <p:ph type="title"/>
          </p:nvPr>
        </p:nvSpPr>
        <p:spPr/>
        <p:txBody>
          <a:bodyPr>
            <a:normAutofit/>
          </a:bodyPr>
          <a:lstStyle/>
          <a:p>
            <a:r>
              <a:rPr lang="en-US" b="1">
                <a:solidFill>
                  <a:schemeClr val="bg1"/>
                </a:solidFill>
                <a:latin typeface="NotesEsa"/>
                <a:cs typeface="Calibri Light"/>
              </a:rPr>
              <a:t>X  - ENDER Space</a:t>
            </a:r>
          </a:p>
        </p:txBody>
      </p:sp>
      <p:pic>
        <p:nvPicPr>
          <p:cNvPr id="10" name="Picture 9" descr="A black text with white background&#10;&#10;Description automatically generated">
            <a:extLst>
              <a:ext uri="{FF2B5EF4-FFF2-40B4-BE49-F238E27FC236}">
                <a16:creationId xmlns:a16="http://schemas.microsoft.com/office/drawing/2014/main" id="{A146E4D3-4E9F-3FEC-5AF4-AC1F60EFC6B6}"/>
              </a:ext>
            </a:extLst>
          </p:cNvPr>
          <p:cNvPicPr>
            <a:picLocks noChangeAspect="1"/>
          </p:cNvPicPr>
          <p:nvPr/>
        </p:nvPicPr>
        <p:blipFill>
          <a:blip r:embed="rId6"/>
          <a:stretch>
            <a:fillRect/>
          </a:stretch>
        </p:blipFill>
        <p:spPr>
          <a:xfrm>
            <a:off x="7751141" y="4296649"/>
            <a:ext cx="3876262" cy="1445567"/>
          </a:xfrm>
          <a:prstGeom prst="rect">
            <a:avLst/>
          </a:prstGeom>
          <a:ln>
            <a:noFill/>
          </a:ln>
        </p:spPr>
      </p:pic>
    </p:spTree>
    <p:extLst>
      <p:ext uri="{BB962C8B-B14F-4D97-AF65-F5344CB8AC3E}">
        <p14:creationId xmlns:p14="http://schemas.microsoft.com/office/powerpoint/2010/main" val="16512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528BD700-AF4E-A38A-F918-ED1B26239C88}"/>
              </a:ext>
            </a:extLst>
          </p:cNvPr>
          <p:cNvSpPr>
            <a:spLocks noGrp="1"/>
          </p:cNvSpPr>
          <p:nvPr>
            <p:ph type="body" sz="quarter" idx="23"/>
          </p:nvPr>
        </p:nvSpPr>
        <p:spPr/>
        <p:txBody>
          <a:bodyPr vert="horz" lIns="91440" tIns="45720" rIns="91440" bIns="45720" rtlCol="0" anchor="t">
            <a:normAutofit/>
          </a:bodyPr>
          <a:lstStyle/>
          <a:p>
            <a:r>
              <a:rPr lang="it-IT" err="1">
                <a:latin typeface="NotesEsa"/>
              </a:rPr>
              <a:t>Czech</a:t>
            </a:r>
            <a:r>
              <a:rPr lang="it-IT">
                <a:latin typeface="NotesEsa"/>
              </a:rPr>
              <a:t> Republic</a:t>
            </a:r>
            <a:endParaRPr lang="it-IT"/>
          </a:p>
        </p:txBody>
      </p:sp>
      <p:sp>
        <p:nvSpPr>
          <p:cNvPr id="3" name="Titolo 2">
            <a:extLst>
              <a:ext uri="{FF2B5EF4-FFF2-40B4-BE49-F238E27FC236}">
                <a16:creationId xmlns:a16="http://schemas.microsoft.com/office/drawing/2014/main" id="{04175448-1721-5971-4490-5E53E854FC1C}"/>
              </a:ext>
            </a:extLst>
          </p:cNvPr>
          <p:cNvSpPr>
            <a:spLocks noGrp="1"/>
          </p:cNvSpPr>
          <p:nvPr>
            <p:ph type="title"/>
          </p:nvPr>
        </p:nvSpPr>
        <p:spPr>
          <a:xfrm>
            <a:off x="1424401" y="845767"/>
            <a:ext cx="7761038" cy="563779"/>
          </a:xfrm>
        </p:spPr>
        <p:txBody>
          <a:bodyPr/>
          <a:lstStyle/>
          <a:p>
            <a:r>
              <a:rPr lang="it-IT" sz="3600" b="1">
                <a:latin typeface="NotesEsa"/>
              </a:rPr>
              <a:t>List of </a:t>
            </a:r>
            <a:r>
              <a:rPr lang="it-IT" sz="3600" b="1" err="1">
                <a:latin typeface="NotesEsa"/>
              </a:rPr>
              <a:t>participating</a:t>
            </a:r>
            <a:r>
              <a:rPr lang="it-IT" sz="3600" b="1">
                <a:latin typeface="NotesEsa"/>
              </a:rPr>
              <a:t> companies</a:t>
            </a:r>
          </a:p>
        </p:txBody>
      </p:sp>
      <p:sp>
        <p:nvSpPr>
          <p:cNvPr id="4" name="Segnaposto testo 3">
            <a:extLst>
              <a:ext uri="{FF2B5EF4-FFF2-40B4-BE49-F238E27FC236}">
                <a16:creationId xmlns:a16="http://schemas.microsoft.com/office/drawing/2014/main" id="{5A6D4AB9-27EE-8E11-81B8-63260F9558BC}"/>
              </a:ext>
            </a:extLst>
          </p:cNvPr>
          <p:cNvSpPr>
            <a:spLocks noGrp="1"/>
          </p:cNvSpPr>
          <p:nvPr>
            <p:ph type="body" sz="quarter" idx="10"/>
          </p:nvPr>
        </p:nvSpPr>
        <p:spPr>
          <a:xfrm>
            <a:off x="1420525" y="1829722"/>
            <a:ext cx="10138684" cy="4451808"/>
          </a:xfrm>
        </p:spPr>
        <p:txBody>
          <a:bodyPr vert="horz" lIns="91440" tIns="45720" rIns="91440" bIns="45720" rtlCol="0" anchor="t">
            <a:normAutofit/>
          </a:bodyPr>
          <a:lstStyle/>
          <a:p>
            <a:pPr marL="342900" indent="-342900">
              <a:buChar char="•"/>
            </a:pPr>
            <a:r>
              <a:rPr lang="it-IT" dirty="0">
                <a:latin typeface="NotesEsa"/>
              </a:rPr>
              <a:t>Big Terra</a:t>
            </a:r>
            <a:endParaRPr lang="en-US" dirty="0"/>
          </a:p>
          <a:p>
            <a:pPr marL="342900" indent="-342900">
              <a:buChar char="•"/>
            </a:pPr>
            <a:r>
              <a:rPr lang="it-IT" dirty="0">
                <a:latin typeface="NotesEsa"/>
              </a:rPr>
              <a:t>Dronetag</a:t>
            </a:r>
          </a:p>
          <a:p>
            <a:pPr marL="342900" indent="-342900">
              <a:buChar char="•"/>
            </a:pPr>
            <a:r>
              <a:rPr lang="it-IT" dirty="0">
                <a:latin typeface="NotesEsa"/>
              </a:rPr>
              <a:t>ECOTEN Urban Comfort</a:t>
            </a:r>
          </a:p>
          <a:p>
            <a:pPr marL="342900" indent="-342900">
              <a:buChar char="•"/>
            </a:pPr>
            <a:r>
              <a:rPr lang="it-IT" dirty="0">
                <a:latin typeface="NotesEsa"/>
              </a:rPr>
              <a:t>NABERIUS TECH</a:t>
            </a:r>
          </a:p>
          <a:p>
            <a:pPr marL="342900" indent="-342900">
              <a:buChar char="•"/>
            </a:pPr>
            <a:r>
              <a:rPr lang="it-IT" dirty="0" err="1">
                <a:latin typeface="NotesEsa"/>
              </a:rPr>
              <a:t>Neuron</a:t>
            </a:r>
            <a:r>
              <a:rPr lang="it-IT" dirty="0">
                <a:latin typeface="NotesEsa"/>
              </a:rPr>
              <a:t> </a:t>
            </a:r>
            <a:r>
              <a:rPr lang="it-IT" dirty="0" err="1">
                <a:latin typeface="NotesEsa"/>
              </a:rPr>
              <a:t>Soundware</a:t>
            </a:r>
            <a:endParaRPr lang="it-IT" dirty="0">
              <a:latin typeface="NotesEsa"/>
            </a:endParaRPr>
          </a:p>
          <a:p>
            <a:pPr marL="342900" indent="-342900">
              <a:buChar char="•"/>
            </a:pPr>
            <a:r>
              <a:rPr lang="it-IT" dirty="0"/>
              <a:t>Skymaps</a:t>
            </a:r>
          </a:p>
          <a:p>
            <a:pPr marL="342900" indent="-342900">
              <a:buChar char="•"/>
            </a:pPr>
            <a:r>
              <a:rPr lang="it-IT" dirty="0"/>
              <a:t>Stratosyst</a:t>
            </a:r>
          </a:p>
          <a:p>
            <a:pPr marL="342900" indent="-342900">
              <a:buChar char="•"/>
            </a:pPr>
            <a:r>
              <a:rPr lang="it-IT" dirty="0"/>
              <a:t>Uneeqly</a:t>
            </a:r>
          </a:p>
          <a:p>
            <a:pPr marL="342900" indent="-342900">
              <a:buChar char="•"/>
            </a:pPr>
            <a:r>
              <a:rPr lang="it-IT" dirty="0"/>
              <a:t>World from Space</a:t>
            </a:r>
          </a:p>
          <a:p>
            <a:pPr marL="342900" indent="-342900">
              <a:buChar char="•"/>
            </a:pPr>
            <a:r>
              <a:rPr lang="it-IT" dirty="0">
                <a:latin typeface="NotesEsa"/>
              </a:rPr>
              <a:t>X-Ender Space</a:t>
            </a:r>
            <a:endParaRPr lang="it-IT" dirty="0"/>
          </a:p>
          <a:p>
            <a:pPr marL="342900" indent="-342900">
              <a:buChar char="•"/>
            </a:pPr>
            <a:endParaRPr lang="it-IT" dirty="0"/>
          </a:p>
        </p:txBody>
      </p:sp>
    </p:spTree>
    <p:extLst>
      <p:ext uri="{BB962C8B-B14F-4D97-AF65-F5344CB8AC3E}">
        <p14:creationId xmlns:p14="http://schemas.microsoft.com/office/powerpoint/2010/main" val="13226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0FC76A96-1E7E-4D1B-9339-CABD2FC8245E}"/>
              </a:ext>
            </a:extLst>
          </p:cNvPr>
          <p:cNvPicPr>
            <a:picLocks noChangeAspect="1"/>
          </p:cNvPicPr>
          <p:nvPr/>
        </p:nvPicPr>
        <p:blipFill>
          <a:blip r:embed="rId2"/>
          <a:stretch>
            <a:fillRect/>
          </a:stretch>
        </p:blipFill>
        <p:spPr>
          <a:xfrm>
            <a:off x="7150766" y="2598522"/>
            <a:ext cx="4129315" cy="3562000"/>
          </a:xfrm>
          <a:prstGeom prst="rect">
            <a:avLst/>
          </a:prstGeom>
        </p:spPr>
      </p:pic>
      <p:sp>
        <p:nvSpPr>
          <p:cNvPr id="3" name="Content Placeholder 2">
            <a:extLst>
              <a:ext uri="{FF2B5EF4-FFF2-40B4-BE49-F238E27FC236}">
                <a16:creationId xmlns:a16="http://schemas.microsoft.com/office/drawing/2014/main" id="{B4A0988F-74D2-4BE7-AA92-E238454C596C}"/>
              </a:ext>
            </a:extLst>
          </p:cNvPr>
          <p:cNvSpPr>
            <a:spLocks noGrp="1"/>
          </p:cNvSpPr>
          <p:nvPr>
            <p:ph idx="1"/>
          </p:nvPr>
        </p:nvSpPr>
        <p:spPr>
          <a:xfrm>
            <a:off x="841248" y="2276857"/>
            <a:ext cx="6395058" cy="4388262"/>
          </a:xfrm>
        </p:spPr>
        <p:txBody>
          <a:bodyPr vert="horz" lIns="91440" tIns="45720" rIns="91440" bIns="45720" rtlCol="0" anchor="ctr">
            <a:normAutofit/>
          </a:bodyPr>
          <a:lstStyle/>
          <a:p>
            <a:pPr marL="0" indent="0">
              <a:buNone/>
            </a:pPr>
            <a:r>
              <a:rPr lang="en-US" sz="1700" b="1">
                <a:latin typeface="NotesEsa"/>
                <a:ea typeface="+mn-lt"/>
                <a:cs typeface="+mn-lt"/>
              </a:rPr>
              <a:t>Junior Information &amp; Data Analysis Intern</a:t>
            </a:r>
          </a:p>
          <a:p>
            <a:pPr marL="342900" indent="-342900">
              <a:buFont typeface="Arial"/>
            </a:pPr>
            <a:r>
              <a:rPr lang="en-US" sz="1700">
                <a:latin typeface="NotesEsa"/>
                <a:ea typeface="+mn-lt"/>
                <a:cs typeface="+mn-lt"/>
              </a:rPr>
              <a:t>Internet research</a:t>
            </a:r>
          </a:p>
          <a:p>
            <a:pPr marL="342900" indent="-342900">
              <a:buFont typeface="Arial"/>
            </a:pPr>
            <a:r>
              <a:rPr lang="en-US" sz="1700">
                <a:latin typeface="NotesEsa"/>
                <a:ea typeface="+mn-lt"/>
                <a:cs typeface="+mn-lt"/>
              </a:rPr>
              <a:t>Information &amp; data acquisition and visualization</a:t>
            </a:r>
          </a:p>
          <a:p>
            <a:pPr marL="0" indent="0">
              <a:buNone/>
            </a:pPr>
            <a:r>
              <a:rPr lang="en-US" sz="1700" b="1">
                <a:latin typeface="NotesEsa"/>
                <a:ea typeface="+mn-lt"/>
                <a:cs typeface="+mn-lt"/>
              </a:rPr>
              <a:t>Marketing &amp; Communication Intern</a:t>
            </a:r>
          </a:p>
          <a:p>
            <a:r>
              <a:rPr lang="en-US" sz="1700">
                <a:latin typeface="NotesEsa"/>
                <a:ea typeface="+mn-lt"/>
                <a:cs typeface="+mn-lt"/>
              </a:rPr>
              <a:t>Aid with analyses of market public / private opportunities in food, agriculture and financial sectors and creating outreach .</a:t>
            </a:r>
            <a:r>
              <a:rPr lang="en-US" sz="1700" err="1">
                <a:latin typeface="NotesEsa"/>
                <a:ea typeface="+mn-lt"/>
                <a:cs typeface="+mn-lt"/>
              </a:rPr>
              <a:t>db</a:t>
            </a:r>
            <a:endParaRPr lang="en-US" sz="1700">
              <a:latin typeface="NotesEsa"/>
              <a:ea typeface="+mn-lt"/>
              <a:cs typeface="+mn-lt"/>
            </a:endParaRPr>
          </a:p>
          <a:p>
            <a:r>
              <a:rPr lang="en-US" sz="1700">
                <a:latin typeface="NotesEsa"/>
                <a:ea typeface="+mn-lt"/>
                <a:cs typeface="+mn-lt"/>
              </a:rPr>
              <a:t>Initial outreach activities including </a:t>
            </a:r>
            <a:r>
              <a:rPr lang="en-US" sz="1700" err="1">
                <a:latin typeface="NotesEsa"/>
                <a:ea typeface="+mn-lt"/>
                <a:cs typeface="+mn-lt"/>
              </a:rPr>
              <a:t>SoMe</a:t>
            </a:r>
            <a:r>
              <a:rPr lang="en-US" sz="1700">
                <a:latin typeface="NotesEsa"/>
                <a:ea typeface="+mn-lt"/>
                <a:cs typeface="+mn-lt"/>
              </a:rPr>
              <a:t> and web updating</a:t>
            </a:r>
          </a:p>
          <a:p>
            <a:pPr marL="0" indent="0">
              <a:buNone/>
            </a:pPr>
            <a:endParaRPr lang="en-US" sz="2000">
              <a:latin typeface="NotesEsa"/>
              <a:cs typeface="Calibri"/>
            </a:endParaRPr>
          </a:p>
          <a:p>
            <a:pPr marL="0" indent="0">
              <a:buNone/>
            </a:pPr>
            <a:r>
              <a:rPr lang="en-US" sz="2000" b="1">
                <a:latin typeface="NotesEsa"/>
                <a:ea typeface="+mn-lt"/>
                <a:cs typeface="+mn-lt"/>
              </a:rPr>
              <a:t>Website</a:t>
            </a:r>
            <a:r>
              <a:rPr lang="en-US" sz="2000">
                <a:latin typeface="NotesEsa"/>
                <a:ea typeface="+mn-lt"/>
                <a:cs typeface="+mn-lt"/>
              </a:rPr>
              <a:t>: </a:t>
            </a:r>
            <a:r>
              <a:rPr lang="en-US" sz="2000">
                <a:latin typeface="NotesEsa"/>
                <a:ea typeface="+mn-lt"/>
                <a:cs typeface="+mn-lt"/>
                <a:hlinkClick r:id="rId3"/>
              </a:rPr>
              <a:t>https://bigterra.com/</a:t>
            </a:r>
            <a:r>
              <a:rPr lang="en-US" sz="2000">
                <a:latin typeface="NotesEsa"/>
                <a:ea typeface="+mn-lt"/>
                <a:cs typeface="+mn-lt"/>
              </a:rPr>
              <a:t> </a:t>
            </a:r>
          </a:p>
          <a:p>
            <a:pPr marL="0" indent="0">
              <a:buNone/>
            </a:pPr>
            <a:r>
              <a:rPr lang="en-US" sz="2000" b="1">
                <a:latin typeface="NotesEsa"/>
                <a:ea typeface="+mn-lt"/>
                <a:cs typeface="+mn-lt"/>
              </a:rPr>
              <a:t>Location: </a:t>
            </a:r>
            <a:r>
              <a:rPr lang="en-US" sz="2000">
                <a:latin typeface="NotesEsa"/>
                <a:ea typeface="+mn-lt"/>
                <a:cs typeface="+mn-lt"/>
              </a:rPr>
              <a:t>Prague</a:t>
            </a:r>
          </a:p>
        </p:txBody>
      </p:sp>
      <p:grpSp>
        <p:nvGrpSpPr>
          <p:cNvPr id="7" name="Group 6">
            <a:extLst>
              <a:ext uri="{FF2B5EF4-FFF2-40B4-BE49-F238E27FC236}">
                <a16:creationId xmlns:a16="http://schemas.microsoft.com/office/drawing/2014/main" id="{73CA26F6-FCEC-52D2-132C-982419C8EF65}"/>
              </a:ext>
            </a:extLst>
          </p:cNvPr>
          <p:cNvGrpSpPr/>
          <p:nvPr/>
        </p:nvGrpSpPr>
        <p:grpSpPr>
          <a:xfrm>
            <a:off x="910" y="14236"/>
            <a:ext cx="12319325" cy="1687187"/>
            <a:chOff x="910" y="-577168"/>
            <a:chExt cx="12319325" cy="1687187"/>
          </a:xfrm>
        </p:grpSpPr>
        <p:pic>
          <p:nvPicPr>
            <p:cNvPr id="4" name="Picture 5">
              <a:extLst>
                <a:ext uri="{FF2B5EF4-FFF2-40B4-BE49-F238E27FC236}">
                  <a16:creationId xmlns:a16="http://schemas.microsoft.com/office/drawing/2014/main" id="{934FE949-09C9-B303-84D8-7A120DE69CD2}"/>
                </a:ext>
              </a:extLst>
            </p:cNvPr>
            <p:cNvPicPr>
              <a:picLocks noChangeAspect="1"/>
            </p:cNvPicPr>
            <p:nvPr/>
          </p:nvPicPr>
          <p:blipFill rotWithShape="1">
            <a:blip r:embed="rId4"/>
            <a:srcRect r="-651" b="79498"/>
            <a:stretch/>
          </p:blipFill>
          <p:spPr>
            <a:xfrm>
              <a:off x="910" y="-577168"/>
              <a:ext cx="12319325" cy="1675326"/>
            </a:xfrm>
            <a:prstGeom prst="rect">
              <a:avLst/>
            </a:prstGeom>
          </p:spPr>
        </p:pic>
        <p:pic>
          <p:nvPicPr>
            <p:cNvPr id="6" name="Picture 6">
              <a:extLst>
                <a:ext uri="{FF2B5EF4-FFF2-40B4-BE49-F238E27FC236}">
                  <a16:creationId xmlns:a16="http://schemas.microsoft.com/office/drawing/2014/main" id="{239E3BB6-9CCA-B77B-8DD2-919C99ACD931}"/>
                </a:ext>
              </a:extLst>
            </p:cNvPr>
            <p:cNvPicPr>
              <a:picLocks noChangeAspect="1"/>
            </p:cNvPicPr>
            <p:nvPr/>
          </p:nvPicPr>
          <p:blipFill>
            <a:blip r:embed="rId5"/>
            <a:stretch>
              <a:fillRect/>
            </a:stretch>
          </p:blipFill>
          <p:spPr>
            <a:xfrm>
              <a:off x="7078639" y="-382140"/>
              <a:ext cx="4722125" cy="1492159"/>
            </a:xfrm>
            <a:prstGeom prst="rect">
              <a:avLst/>
            </a:prstGeom>
          </p:spPr>
        </p:pic>
      </p:grpSp>
      <p:sp>
        <p:nvSpPr>
          <p:cNvPr id="2" name="Title 1">
            <a:extLst>
              <a:ext uri="{FF2B5EF4-FFF2-40B4-BE49-F238E27FC236}">
                <a16:creationId xmlns:a16="http://schemas.microsoft.com/office/drawing/2014/main" id="{E2E6D521-4CB5-4E5E-BF1D-06F11964EAFC}"/>
              </a:ext>
            </a:extLst>
          </p:cNvPr>
          <p:cNvSpPr>
            <a:spLocks noGrp="1"/>
          </p:cNvSpPr>
          <p:nvPr>
            <p:ph type="title"/>
          </p:nvPr>
        </p:nvSpPr>
        <p:spPr/>
        <p:txBody>
          <a:bodyPr>
            <a:normAutofit/>
          </a:bodyPr>
          <a:lstStyle/>
          <a:p>
            <a:r>
              <a:rPr lang="en-US" b="1">
                <a:solidFill>
                  <a:schemeClr val="bg1"/>
                </a:solidFill>
                <a:latin typeface="NotesEsa"/>
                <a:cs typeface="Calibri Light"/>
              </a:rPr>
              <a:t>Big Terra</a:t>
            </a:r>
            <a:endParaRPr lang="en-US" b="1">
              <a:solidFill>
                <a:schemeClr val="bg1"/>
              </a:solidFill>
              <a:latin typeface="NotesEsa"/>
            </a:endParaRPr>
          </a:p>
        </p:txBody>
      </p:sp>
    </p:spTree>
    <p:extLst>
      <p:ext uri="{BB962C8B-B14F-4D97-AF65-F5344CB8AC3E}">
        <p14:creationId xmlns:p14="http://schemas.microsoft.com/office/powerpoint/2010/main" val="377378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0988F-74D2-4BE7-AA92-E238454C596C}"/>
              </a:ext>
            </a:extLst>
          </p:cNvPr>
          <p:cNvSpPr>
            <a:spLocks noGrp="1"/>
          </p:cNvSpPr>
          <p:nvPr>
            <p:ph idx="1"/>
          </p:nvPr>
        </p:nvSpPr>
        <p:spPr>
          <a:xfrm>
            <a:off x="841248" y="2286382"/>
            <a:ext cx="7123166" cy="4271581"/>
          </a:xfrm>
        </p:spPr>
        <p:txBody>
          <a:bodyPr vert="horz" lIns="91440" tIns="45720" rIns="91440" bIns="45720" rtlCol="0" anchor="ctr">
            <a:normAutofit/>
          </a:bodyPr>
          <a:lstStyle/>
          <a:p>
            <a:pPr marL="0" indent="0">
              <a:buNone/>
            </a:pPr>
            <a:r>
              <a:rPr lang="en-US" sz="2000" b="1" dirty="0">
                <a:latin typeface="NotesEsa"/>
                <a:ea typeface="+mn-lt"/>
                <a:cs typeface="+mn-lt"/>
              </a:rPr>
              <a:t>Business Intern (Marketing/Communications)</a:t>
            </a:r>
            <a:endParaRPr lang="en-US" sz="2000" b="1" dirty="0">
              <a:latin typeface="NotesEsa"/>
            </a:endParaRPr>
          </a:p>
          <a:p>
            <a:pPr>
              <a:buFont typeface="Arial,Sans-Serif" panose="020B0604020202020204" pitchFamily="34" charset="0"/>
            </a:pPr>
            <a:r>
              <a:rPr lang="en-US" sz="2000" dirty="0">
                <a:latin typeface="NotesEsa"/>
                <a:ea typeface="+mn-lt"/>
                <a:cs typeface="+mn-lt"/>
              </a:rPr>
              <a:t>Assist in market research activities</a:t>
            </a:r>
          </a:p>
          <a:p>
            <a:pPr>
              <a:buFont typeface="Arial,Sans-Serif" panose="020B0604020202020204" pitchFamily="34" charset="0"/>
            </a:pPr>
            <a:r>
              <a:rPr lang="en-US" sz="2000" dirty="0">
                <a:latin typeface="NotesEsa"/>
                <a:ea typeface="+mn-lt"/>
                <a:cs typeface="+mn-lt"/>
              </a:rPr>
              <a:t>Create social media content, presentations, pitches to investors</a:t>
            </a:r>
          </a:p>
          <a:p>
            <a:pPr>
              <a:buFont typeface="Arial,Sans-Serif" panose="020B0604020202020204" pitchFamily="34" charset="0"/>
            </a:pPr>
            <a:r>
              <a:rPr lang="en-US" sz="2000" dirty="0">
                <a:latin typeface="NotesEsa"/>
                <a:ea typeface="+mn-lt"/>
                <a:cs typeface="+mn-lt"/>
              </a:rPr>
              <a:t>Research alternative funding</a:t>
            </a:r>
          </a:p>
          <a:p>
            <a:pPr>
              <a:buFont typeface="Arial,Sans-Serif" panose="020B0604020202020204" pitchFamily="34" charset="0"/>
              <a:buChar char="•"/>
            </a:pPr>
            <a:endParaRPr lang="en-US" sz="2000" b="1" dirty="0">
              <a:latin typeface="NotesEsa"/>
              <a:ea typeface="+mn-lt"/>
              <a:cs typeface="+mn-lt"/>
            </a:endParaRPr>
          </a:p>
          <a:p>
            <a:pPr marL="0" indent="0">
              <a:buNone/>
            </a:pPr>
            <a:r>
              <a:rPr lang="en-US" sz="2000" b="1" dirty="0">
                <a:latin typeface="NotesEsa"/>
                <a:ea typeface="+mn-lt"/>
                <a:cs typeface="+mn-lt"/>
              </a:rPr>
              <a:t>Website</a:t>
            </a:r>
            <a:r>
              <a:rPr lang="en-US" sz="2000" dirty="0">
                <a:latin typeface="NotesEsa"/>
                <a:ea typeface="+mn-lt"/>
                <a:cs typeface="+mn-lt"/>
              </a:rPr>
              <a:t>: </a:t>
            </a:r>
            <a:r>
              <a:rPr lang="en-US" sz="2000" dirty="0">
                <a:latin typeface="NotesEsa"/>
                <a:ea typeface="+mn-lt"/>
                <a:cs typeface="+mn-lt"/>
                <a:hlinkClick r:id="rId2"/>
              </a:rPr>
              <a:t>https://dronetag.cz/en/</a:t>
            </a:r>
            <a:r>
              <a:rPr lang="en-US" sz="2000" dirty="0">
                <a:latin typeface="NotesEsa"/>
                <a:ea typeface="+mn-lt"/>
                <a:cs typeface="+mn-lt"/>
              </a:rPr>
              <a:t> </a:t>
            </a:r>
            <a:endParaRPr lang="en-US" sz="2000" dirty="0">
              <a:latin typeface="NotesEsa"/>
              <a:cs typeface="Calibri" panose="020F0502020204030204"/>
            </a:endParaRPr>
          </a:p>
          <a:p>
            <a:pPr marL="0" indent="0">
              <a:buNone/>
            </a:pPr>
            <a:r>
              <a:rPr lang="en-US" sz="2000" b="1" dirty="0">
                <a:latin typeface="NotesEsa"/>
                <a:ea typeface="+mn-lt"/>
                <a:cs typeface="+mn-lt"/>
              </a:rPr>
              <a:t>Contact Information: </a:t>
            </a:r>
            <a:r>
              <a:rPr lang="en-US" sz="2000" dirty="0">
                <a:latin typeface="NotesEsa"/>
                <a:ea typeface="+mn-lt"/>
                <a:cs typeface="+mn-lt"/>
                <a:hlinkClick r:id="rId3"/>
              </a:rPr>
              <a:t>Lukas Brchl</a:t>
            </a:r>
            <a:endParaRPr lang="en-US" sz="2000" dirty="0">
              <a:latin typeface="NotesEsa"/>
              <a:ea typeface="+mn-lt"/>
              <a:cs typeface="+mn-lt"/>
            </a:endParaRPr>
          </a:p>
          <a:p>
            <a:pPr marL="0" indent="0">
              <a:buNone/>
            </a:pPr>
            <a:r>
              <a:rPr lang="en-US" sz="2000" b="1" dirty="0">
                <a:latin typeface="NotesEsa"/>
                <a:ea typeface="+mn-lt"/>
                <a:cs typeface="+mn-lt"/>
              </a:rPr>
              <a:t>Location: </a:t>
            </a:r>
            <a:r>
              <a:rPr lang="en-US" sz="2000" dirty="0">
                <a:latin typeface="NotesEsa"/>
                <a:ea typeface="+mn-lt"/>
                <a:cs typeface="+mn-lt"/>
              </a:rPr>
              <a:t>Prague (or remote)</a:t>
            </a:r>
          </a:p>
          <a:p>
            <a:endParaRPr lang="en-US" sz="2000" dirty="0">
              <a:latin typeface="NotesEsa"/>
              <a:cs typeface="Calibri"/>
            </a:endParaRPr>
          </a:p>
        </p:txBody>
      </p:sp>
      <p:pic>
        <p:nvPicPr>
          <p:cNvPr id="5" name="Picture 5" descr="Logo&#10;&#10;Description automatically generated">
            <a:extLst>
              <a:ext uri="{FF2B5EF4-FFF2-40B4-BE49-F238E27FC236}">
                <a16:creationId xmlns:a16="http://schemas.microsoft.com/office/drawing/2014/main" id="{A12B9655-4D22-48A1-B84A-32328B6EE366}"/>
              </a:ext>
            </a:extLst>
          </p:cNvPr>
          <p:cNvPicPr>
            <a:picLocks noChangeAspect="1"/>
          </p:cNvPicPr>
          <p:nvPr/>
        </p:nvPicPr>
        <p:blipFill>
          <a:blip r:embed="rId4"/>
          <a:stretch>
            <a:fillRect/>
          </a:stretch>
        </p:blipFill>
        <p:spPr>
          <a:xfrm>
            <a:off x="6712857" y="2290782"/>
            <a:ext cx="4586514" cy="3880263"/>
          </a:xfrm>
          <a:prstGeom prst="rect">
            <a:avLst/>
          </a:prstGeom>
        </p:spPr>
      </p:pic>
      <p:grpSp>
        <p:nvGrpSpPr>
          <p:cNvPr id="8" name="Group 7">
            <a:extLst>
              <a:ext uri="{FF2B5EF4-FFF2-40B4-BE49-F238E27FC236}">
                <a16:creationId xmlns:a16="http://schemas.microsoft.com/office/drawing/2014/main" id="{EDBC71B3-EB5B-FA67-BE6D-AEBC67E0662D}"/>
              </a:ext>
            </a:extLst>
          </p:cNvPr>
          <p:cNvGrpSpPr/>
          <p:nvPr/>
        </p:nvGrpSpPr>
        <p:grpSpPr>
          <a:xfrm>
            <a:off x="910" y="14235"/>
            <a:ext cx="12319325" cy="1687187"/>
            <a:chOff x="910" y="-577168"/>
            <a:chExt cx="12319325" cy="1687187"/>
          </a:xfrm>
        </p:grpSpPr>
        <p:pic>
          <p:nvPicPr>
            <p:cNvPr id="6" name="Picture 5">
              <a:extLst>
                <a:ext uri="{FF2B5EF4-FFF2-40B4-BE49-F238E27FC236}">
                  <a16:creationId xmlns:a16="http://schemas.microsoft.com/office/drawing/2014/main" id="{6380DCCC-D753-7866-C0C8-07EDC16850E8}"/>
                </a:ext>
              </a:extLst>
            </p:cNvPr>
            <p:cNvPicPr>
              <a:picLocks noChangeAspect="1"/>
            </p:cNvPicPr>
            <p:nvPr/>
          </p:nvPicPr>
          <p:blipFill rotWithShape="1">
            <a:blip r:embed="rId5"/>
            <a:srcRect r="-651" b="79498"/>
            <a:stretch/>
          </p:blipFill>
          <p:spPr>
            <a:xfrm>
              <a:off x="910" y="-577168"/>
              <a:ext cx="12319325" cy="1675326"/>
            </a:xfrm>
            <a:prstGeom prst="rect">
              <a:avLst/>
            </a:prstGeom>
          </p:spPr>
        </p:pic>
        <p:pic>
          <p:nvPicPr>
            <p:cNvPr id="7" name="Picture 6">
              <a:extLst>
                <a:ext uri="{FF2B5EF4-FFF2-40B4-BE49-F238E27FC236}">
                  <a16:creationId xmlns:a16="http://schemas.microsoft.com/office/drawing/2014/main" id="{FAAB821C-EEAF-B162-9A78-89FE605E2015}"/>
                </a:ext>
              </a:extLst>
            </p:cNvPr>
            <p:cNvPicPr>
              <a:picLocks noChangeAspect="1"/>
            </p:cNvPicPr>
            <p:nvPr/>
          </p:nvPicPr>
          <p:blipFill>
            <a:blip r:embed="rId6"/>
            <a:stretch>
              <a:fillRect/>
            </a:stretch>
          </p:blipFill>
          <p:spPr>
            <a:xfrm>
              <a:off x="7078639" y="-382140"/>
              <a:ext cx="4722125" cy="1492159"/>
            </a:xfrm>
            <a:prstGeom prst="rect">
              <a:avLst/>
            </a:prstGeom>
          </p:spPr>
        </p:pic>
      </p:grpSp>
      <p:sp>
        <p:nvSpPr>
          <p:cNvPr id="2" name="Title 1">
            <a:extLst>
              <a:ext uri="{FF2B5EF4-FFF2-40B4-BE49-F238E27FC236}">
                <a16:creationId xmlns:a16="http://schemas.microsoft.com/office/drawing/2014/main" id="{E2E6D521-4CB5-4E5E-BF1D-06F11964EAFC}"/>
              </a:ext>
            </a:extLst>
          </p:cNvPr>
          <p:cNvSpPr>
            <a:spLocks noGrp="1"/>
          </p:cNvSpPr>
          <p:nvPr>
            <p:ph type="title"/>
          </p:nvPr>
        </p:nvSpPr>
        <p:spPr/>
        <p:txBody>
          <a:bodyPr>
            <a:normAutofit/>
          </a:bodyPr>
          <a:lstStyle/>
          <a:p>
            <a:r>
              <a:rPr lang="en-US" b="1" err="1">
                <a:solidFill>
                  <a:schemeClr val="bg1"/>
                </a:solidFill>
                <a:latin typeface="NotesEsa"/>
                <a:cs typeface="Calibri Light"/>
              </a:rPr>
              <a:t>Dronetag</a:t>
            </a:r>
            <a:endParaRPr lang="en-US" b="1">
              <a:solidFill>
                <a:schemeClr val="bg1"/>
              </a:solidFill>
              <a:latin typeface="NotesEsa"/>
              <a:cs typeface="Calibri Light"/>
            </a:endParaRPr>
          </a:p>
        </p:txBody>
      </p:sp>
    </p:spTree>
    <p:extLst>
      <p:ext uri="{BB962C8B-B14F-4D97-AF65-F5344CB8AC3E}">
        <p14:creationId xmlns:p14="http://schemas.microsoft.com/office/powerpoint/2010/main" val="33797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0988F-74D2-4BE7-AA92-E238454C596C}"/>
              </a:ext>
            </a:extLst>
          </p:cNvPr>
          <p:cNvSpPr>
            <a:spLocks noGrp="1"/>
          </p:cNvSpPr>
          <p:nvPr>
            <p:ph idx="1"/>
          </p:nvPr>
        </p:nvSpPr>
        <p:spPr>
          <a:xfrm>
            <a:off x="841248" y="2093977"/>
            <a:ext cx="6235570" cy="4388262"/>
          </a:xfrm>
        </p:spPr>
        <p:txBody>
          <a:bodyPr vert="horz" lIns="91440" tIns="45720" rIns="91440" bIns="45720" rtlCol="0" anchor="ctr">
            <a:normAutofit lnSpcReduction="10000"/>
          </a:bodyPr>
          <a:lstStyle/>
          <a:p>
            <a:pPr>
              <a:lnSpc>
                <a:spcPct val="150000"/>
              </a:lnSpc>
            </a:pPr>
            <a:r>
              <a:rPr lang="en-US" sz="1700" b="1">
                <a:latin typeface="NotesEsa"/>
                <a:ea typeface="+mn-lt"/>
                <a:cs typeface="+mn-lt"/>
                <a:hlinkClick r:id="rId2"/>
              </a:rPr>
              <a:t>IT Developer Internship</a:t>
            </a:r>
            <a:endParaRPr lang="en-US">
              <a:latin typeface="NotesEsa"/>
              <a:cs typeface="Calibri" panose="020F0502020204030204"/>
            </a:endParaRPr>
          </a:p>
          <a:p>
            <a:pPr lvl="1">
              <a:lnSpc>
                <a:spcPct val="150000"/>
              </a:lnSpc>
              <a:buFont typeface="Arial"/>
              <a:buChar char="•"/>
            </a:pPr>
            <a:r>
              <a:rPr lang="en-US" sz="1300">
                <a:latin typeface="NotesEsa"/>
                <a:ea typeface="+mn-lt"/>
                <a:cs typeface="+mn-lt"/>
              </a:rPr>
              <a:t>Work with developing REST-API with Python (or any other language) frameworks.</a:t>
            </a:r>
          </a:p>
          <a:p>
            <a:pPr lvl="1">
              <a:lnSpc>
                <a:spcPct val="150000"/>
              </a:lnSpc>
              <a:buFont typeface="Arial"/>
              <a:buChar char="•"/>
            </a:pPr>
            <a:r>
              <a:rPr lang="en-US" sz="1300">
                <a:latin typeface="NotesEsa"/>
                <a:ea typeface="+mn-lt"/>
                <a:cs typeface="+mn-lt"/>
              </a:rPr>
              <a:t>Work with AWS technology</a:t>
            </a:r>
          </a:p>
          <a:p>
            <a:pPr>
              <a:lnSpc>
                <a:spcPct val="150000"/>
              </a:lnSpc>
            </a:pPr>
            <a:r>
              <a:rPr lang="en-US" sz="1700" b="1">
                <a:latin typeface="NotesEsa"/>
                <a:ea typeface="+mn-lt"/>
                <a:cs typeface="+mn-lt"/>
                <a:hlinkClick r:id="rId3"/>
              </a:rPr>
              <a:t>Engineering Internship</a:t>
            </a:r>
            <a:endParaRPr lang="en-US" sz="1700" b="1">
              <a:latin typeface="NotesEsa"/>
              <a:ea typeface="+mn-lt"/>
              <a:cs typeface="+mn-lt"/>
            </a:endParaRPr>
          </a:p>
          <a:p>
            <a:pPr lvl="1">
              <a:lnSpc>
                <a:spcPct val="150000"/>
              </a:lnSpc>
              <a:buFont typeface="Arial"/>
              <a:buChar char="•"/>
            </a:pPr>
            <a:r>
              <a:rPr lang="en-US" sz="1300">
                <a:latin typeface="NotesEsa"/>
                <a:cs typeface="Calibri"/>
              </a:rPr>
              <a:t>Work with Environmental Modeling &amp; Data Analysis</a:t>
            </a:r>
          </a:p>
          <a:p>
            <a:pPr>
              <a:lnSpc>
                <a:spcPct val="150000"/>
              </a:lnSpc>
            </a:pPr>
            <a:r>
              <a:rPr lang="en-US" sz="1700" b="1">
                <a:latin typeface="NotesEsa"/>
                <a:ea typeface="+mn-lt"/>
                <a:cs typeface="+mn-lt"/>
                <a:hlinkClick r:id="rId4"/>
              </a:rPr>
              <a:t>Business Development Internship</a:t>
            </a:r>
            <a:endParaRPr lang="en-US" sz="1700" b="1">
              <a:latin typeface="NotesEsa"/>
              <a:ea typeface="+mn-lt"/>
              <a:cs typeface="+mn-lt"/>
            </a:endParaRPr>
          </a:p>
          <a:p>
            <a:pPr lvl="1">
              <a:lnSpc>
                <a:spcPct val="150000"/>
              </a:lnSpc>
            </a:pPr>
            <a:r>
              <a:rPr lang="en-US" sz="1300">
                <a:latin typeface="NotesEsa"/>
                <a:ea typeface="+mn-lt"/>
                <a:cs typeface="+mn-lt"/>
              </a:rPr>
              <a:t>Work with B2B or B2G business development</a:t>
            </a:r>
          </a:p>
          <a:p>
            <a:pPr lvl="1">
              <a:lnSpc>
                <a:spcPct val="150000"/>
              </a:lnSpc>
            </a:pPr>
            <a:r>
              <a:rPr lang="en-US" sz="1300">
                <a:latin typeface="NotesEsa"/>
                <a:ea typeface="+mn-lt"/>
                <a:cs typeface="+mn-lt"/>
              </a:rPr>
              <a:t>Work on organizing PR promotion &amp; marketing activities (like Expos, conferences etc.)</a:t>
            </a:r>
          </a:p>
          <a:p>
            <a:pPr marL="0" indent="0">
              <a:lnSpc>
                <a:spcPct val="150000"/>
              </a:lnSpc>
              <a:buNone/>
            </a:pPr>
            <a:r>
              <a:rPr lang="en-US" sz="1700" b="1">
                <a:latin typeface="NotesEsa"/>
                <a:ea typeface="+mn-lt"/>
                <a:cs typeface="+mn-lt"/>
              </a:rPr>
              <a:t>Website</a:t>
            </a:r>
            <a:r>
              <a:rPr lang="en-US" sz="1700">
                <a:latin typeface="NotesEsa"/>
                <a:ea typeface="+mn-lt"/>
                <a:cs typeface="+mn-lt"/>
              </a:rPr>
              <a:t>: </a:t>
            </a:r>
            <a:r>
              <a:rPr lang="en-US" sz="1700">
                <a:latin typeface="NotesEsa"/>
                <a:ea typeface="+mn-lt"/>
                <a:cs typeface="+mn-lt"/>
                <a:hlinkClick r:id="rId5"/>
              </a:rPr>
              <a:t>https://urban-comfort.eu/</a:t>
            </a:r>
            <a:endParaRPr lang="en-US" sz="1700">
              <a:latin typeface="NotesEsa"/>
              <a:ea typeface="+mn-lt"/>
              <a:cs typeface="+mn-lt"/>
            </a:endParaRPr>
          </a:p>
          <a:p>
            <a:pPr marL="0" indent="0">
              <a:lnSpc>
                <a:spcPct val="150000"/>
              </a:lnSpc>
              <a:buNone/>
            </a:pPr>
            <a:r>
              <a:rPr lang="en-US" sz="1700" b="1">
                <a:latin typeface="NotesEsa"/>
                <a:ea typeface="+mn-lt"/>
                <a:cs typeface="+mn-lt"/>
              </a:rPr>
              <a:t>Location: </a:t>
            </a:r>
            <a:r>
              <a:rPr lang="en-US" sz="1700">
                <a:latin typeface="NotesEsa"/>
                <a:ea typeface="+mn-lt"/>
                <a:cs typeface="+mn-lt"/>
              </a:rPr>
              <a:t>Prague</a:t>
            </a:r>
          </a:p>
        </p:txBody>
      </p:sp>
      <p:pic>
        <p:nvPicPr>
          <p:cNvPr id="4" name="Picture 5" descr="Logo&#10;&#10;Description automatically generated">
            <a:extLst>
              <a:ext uri="{FF2B5EF4-FFF2-40B4-BE49-F238E27FC236}">
                <a16:creationId xmlns:a16="http://schemas.microsoft.com/office/drawing/2014/main" id="{DE9C4647-7BBC-8E8E-C667-51EEA8C3F16D}"/>
              </a:ext>
            </a:extLst>
          </p:cNvPr>
          <p:cNvPicPr>
            <a:picLocks noChangeAspect="1"/>
          </p:cNvPicPr>
          <p:nvPr/>
        </p:nvPicPr>
        <p:blipFill>
          <a:blip r:embed="rId6"/>
          <a:stretch>
            <a:fillRect/>
          </a:stretch>
        </p:blipFill>
        <p:spPr>
          <a:xfrm>
            <a:off x="7150274" y="2929563"/>
            <a:ext cx="4582160" cy="2530104"/>
          </a:xfrm>
          <a:prstGeom prst="rect">
            <a:avLst/>
          </a:prstGeom>
        </p:spPr>
      </p:pic>
      <p:grpSp>
        <p:nvGrpSpPr>
          <p:cNvPr id="8" name="Group 7">
            <a:extLst>
              <a:ext uri="{FF2B5EF4-FFF2-40B4-BE49-F238E27FC236}">
                <a16:creationId xmlns:a16="http://schemas.microsoft.com/office/drawing/2014/main" id="{8E8DFF7A-698E-DDDE-1DB9-60F5FA827FA4}"/>
              </a:ext>
            </a:extLst>
          </p:cNvPr>
          <p:cNvGrpSpPr/>
          <p:nvPr/>
        </p:nvGrpSpPr>
        <p:grpSpPr>
          <a:xfrm>
            <a:off x="910" y="14235"/>
            <a:ext cx="12319325" cy="1687187"/>
            <a:chOff x="910" y="-577168"/>
            <a:chExt cx="12319325" cy="1687187"/>
          </a:xfrm>
        </p:grpSpPr>
        <p:pic>
          <p:nvPicPr>
            <p:cNvPr id="6" name="Picture 5">
              <a:extLst>
                <a:ext uri="{FF2B5EF4-FFF2-40B4-BE49-F238E27FC236}">
                  <a16:creationId xmlns:a16="http://schemas.microsoft.com/office/drawing/2014/main" id="{B8AC521C-A65E-F55A-88C7-5A815709D313}"/>
                </a:ext>
              </a:extLst>
            </p:cNvPr>
            <p:cNvPicPr>
              <a:picLocks noChangeAspect="1"/>
            </p:cNvPicPr>
            <p:nvPr/>
          </p:nvPicPr>
          <p:blipFill rotWithShape="1">
            <a:blip r:embed="rId7"/>
            <a:srcRect r="-651" b="79498"/>
            <a:stretch/>
          </p:blipFill>
          <p:spPr>
            <a:xfrm>
              <a:off x="910" y="-577168"/>
              <a:ext cx="12319325" cy="1675326"/>
            </a:xfrm>
            <a:prstGeom prst="rect">
              <a:avLst/>
            </a:prstGeom>
          </p:spPr>
        </p:pic>
        <p:pic>
          <p:nvPicPr>
            <p:cNvPr id="7" name="Picture 6">
              <a:extLst>
                <a:ext uri="{FF2B5EF4-FFF2-40B4-BE49-F238E27FC236}">
                  <a16:creationId xmlns:a16="http://schemas.microsoft.com/office/drawing/2014/main" id="{C05A3EBE-1B6C-5BA9-F6AB-FE11C9303D78}"/>
                </a:ext>
              </a:extLst>
            </p:cNvPr>
            <p:cNvPicPr>
              <a:picLocks noChangeAspect="1"/>
            </p:cNvPicPr>
            <p:nvPr/>
          </p:nvPicPr>
          <p:blipFill>
            <a:blip r:embed="rId8"/>
            <a:stretch>
              <a:fillRect/>
            </a:stretch>
          </p:blipFill>
          <p:spPr>
            <a:xfrm>
              <a:off x="7078639" y="-382140"/>
              <a:ext cx="4722125" cy="1492159"/>
            </a:xfrm>
            <a:prstGeom prst="rect">
              <a:avLst/>
            </a:prstGeom>
          </p:spPr>
        </p:pic>
      </p:grpSp>
      <p:sp>
        <p:nvSpPr>
          <p:cNvPr id="2" name="Title 1">
            <a:extLst>
              <a:ext uri="{FF2B5EF4-FFF2-40B4-BE49-F238E27FC236}">
                <a16:creationId xmlns:a16="http://schemas.microsoft.com/office/drawing/2014/main" id="{E2E6D521-4CB5-4E5E-BF1D-06F11964EAFC}"/>
              </a:ext>
            </a:extLst>
          </p:cNvPr>
          <p:cNvSpPr>
            <a:spLocks noGrp="1"/>
          </p:cNvSpPr>
          <p:nvPr>
            <p:ph type="title"/>
          </p:nvPr>
        </p:nvSpPr>
        <p:spPr>
          <a:xfrm>
            <a:off x="838200" y="376499"/>
            <a:ext cx="10515600" cy="1325563"/>
          </a:xfrm>
        </p:spPr>
        <p:txBody>
          <a:bodyPr>
            <a:normAutofit/>
          </a:bodyPr>
          <a:lstStyle/>
          <a:p>
            <a:r>
              <a:rPr lang="en-US" b="1">
                <a:solidFill>
                  <a:schemeClr val="bg1"/>
                </a:solidFill>
                <a:latin typeface="NotesEsa"/>
                <a:cs typeface="Calibri Light"/>
              </a:rPr>
              <a:t>ECOTEN urban comfort</a:t>
            </a:r>
          </a:p>
        </p:txBody>
      </p:sp>
    </p:spTree>
    <p:extLst>
      <p:ext uri="{BB962C8B-B14F-4D97-AF65-F5344CB8AC3E}">
        <p14:creationId xmlns:p14="http://schemas.microsoft.com/office/powerpoint/2010/main" val="86004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D9D845-7B3A-227F-FC3A-17EDA499B5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86BD5-7D16-A16A-0780-7709C25ED129}"/>
              </a:ext>
            </a:extLst>
          </p:cNvPr>
          <p:cNvSpPr>
            <a:spLocks noGrp="1"/>
          </p:cNvSpPr>
          <p:nvPr>
            <p:ph idx="1"/>
          </p:nvPr>
        </p:nvSpPr>
        <p:spPr>
          <a:xfrm>
            <a:off x="841702" y="2276857"/>
            <a:ext cx="6660133" cy="4408106"/>
          </a:xfrm>
        </p:spPr>
        <p:txBody>
          <a:bodyPr vert="horz" lIns="91440" tIns="45720" rIns="91440" bIns="45720" rtlCol="0" anchor="ctr">
            <a:normAutofit/>
          </a:bodyPr>
          <a:lstStyle/>
          <a:p>
            <a:pPr marL="0" indent="0">
              <a:buNone/>
            </a:pPr>
            <a:r>
              <a:rPr lang="en-US" sz="2000" b="1" dirty="0">
                <a:latin typeface="NotesEsa"/>
                <a:ea typeface="+mn-lt"/>
                <a:cs typeface="+mn-lt"/>
              </a:rPr>
              <a:t>Sales and Social Media Intern</a:t>
            </a:r>
          </a:p>
          <a:p>
            <a:pPr>
              <a:buFont typeface="Arial,Sans-Serif"/>
            </a:pPr>
            <a:r>
              <a:rPr lang="en-US" sz="2000" dirty="0">
                <a:latin typeface="NotesEsa"/>
                <a:ea typeface="+mn-lt"/>
                <a:cs typeface="+mn-lt"/>
              </a:rPr>
              <a:t>Marketing research</a:t>
            </a:r>
          </a:p>
          <a:p>
            <a:pPr>
              <a:buFont typeface="Arial,Sans-Serif"/>
              <a:buChar char="•"/>
            </a:pPr>
            <a:r>
              <a:rPr lang="en-US" sz="2000" dirty="0">
                <a:latin typeface="NotesEsa"/>
                <a:ea typeface="+mn-lt"/>
                <a:cs typeface="+mn-lt"/>
              </a:rPr>
              <a:t>B2B sales and marketing activities</a:t>
            </a:r>
          </a:p>
          <a:p>
            <a:pPr>
              <a:buFont typeface="Arial,Sans-Serif"/>
              <a:buChar char="•"/>
            </a:pPr>
            <a:r>
              <a:rPr lang="en-US" sz="2000" dirty="0">
                <a:latin typeface="NotesEsa"/>
                <a:ea typeface="+mn-lt"/>
                <a:cs typeface="+mn-lt"/>
              </a:rPr>
              <a:t>Create and manage social media content</a:t>
            </a:r>
          </a:p>
          <a:p>
            <a:pPr marL="0" indent="0">
              <a:buNone/>
            </a:pPr>
            <a:endParaRPr lang="en-US" sz="2000" dirty="0">
              <a:latin typeface="NotesEsa"/>
              <a:ea typeface="+mn-lt"/>
              <a:cs typeface="+mn-lt"/>
            </a:endParaRPr>
          </a:p>
          <a:p>
            <a:pPr>
              <a:buFont typeface="Arial,Sans-Serif"/>
              <a:buChar char="•"/>
            </a:pPr>
            <a:endParaRPr lang="en-US" sz="2000" dirty="0">
              <a:latin typeface="NotesEsa"/>
              <a:ea typeface="+mn-lt"/>
              <a:cs typeface="+mn-lt"/>
            </a:endParaRPr>
          </a:p>
          <a:p>
            <a:pPr marL="0" indent="0">
              <a:buNone/>
            </a:pPr>
            <a:r>
              <a:rPr lang="en-US" sz="2000" b="1" dirty="0">
                <a:latin typeface="NotesEsa"/>
                <a:ea typeface="+mn-lt"/>
                <a:cs typeface="+mn-lt"/>
              </a:rPr>
              <a:t>Website</a:t>
            </a:r>
            <a:r>
              <a:rPr lang="en-US" sz="2000" dirty="0">
                <a:latin typeface="NotesEsa"/>
                <a:ea typeface="+mn-lt"/>
                <a:cs typeface="+mn-lt"/>
              </a:rPr>
              <a:t>: </a:t>
            </a:r>
            <a:r>
              <a:rPr lang="en-US" sz="2000" dirty="0">
                <a:latin typeface="NotesEsa"/>
                <a:ea typeface="+mn-lt"/>
                <a:cs typeface="+mn-lt"/>
                <a:hlinkClick r:id="rId2"/>
              </a:rPr>
              <a:t>https://www.naberius.tech/</a:t>
            </a:r>
            <a:endParaRPr lang="en-US" sz="2000" dirty="0">
              <a:latin typeface="NotesEsa"/>
              <a:ea typeface="+mn-lt"/>
              <a:cs typeface="+mn-lt"/>
            </a:endParaRPr>
          </a:p>
          <a:p>
            <a:pPr marL="0" indent="0">
              <a:buNone/>
            </a:pPr>
            <a:r>
              <a:rPr lang="en-US" sz="2000" b="1" dirty="0">
                <a:latin typeface="NotesEsa"/>
                <a:ea typeface="+mn-lt"/>
                <a:cs typeface="+mn-lt"/>
              </a:rPr>
              <a:t>Contact information: </a:t>
            </a:r>
            <a:r>
              <a:rPr lang="en-US" sz="2000" dirty="0" err="1">
                <a:latin typeface="NotesEsa"/>
                <a:ea typeface="+mn-lt"/>
                <a:cs typeface="+mn-lt"/>
                <a:hlinkClick r:id="rId3"/>
              </a:rPr>
              <a:t>Lukas.herrmann@naberius.tech</a:t>
            </a:r>
            <a:r>
              <a:rPr lang="cs-CZ" sz="2000" dirty="0">
                <a:latin typeface="NotesEsa"/>
                <a:ea typeface="+mn-lt"/>
                <a:cs typeface="+mn-lt"/>
              </a:rPr>
              <a:t> </a:t>
            </a:r>
            <a:endParaRPr lang="en-US" sz="2000" dirty="0">
              <a:latin typeface="NotesEsa"/>
              <a:ea typeface="+mn-lt"/>
              <a:cs typeface="+mn-lt"/>
            </a:endParaRPr>
          </a:p>
          <a:p>
            <a:pPr>
              <a:buNone/>
            </a:pPr>
            <a:r>
              <a:rPr lang="en-US" sz="2000" b="1" dirty="0">
                <a:latin typeface="NotesEsa"/>
                <a:ea typeface="+mn-lt"/>
                <a:cs typeface="+mn-lt"/>
              </a:rPr>
              <a:t>Location: </a:t>
            </a:r>
            <a:r>
              <a:rPr lang="en-US" sz="2000" dirty="0">
                <a:latin typeface="NotesEsa"/>
                <a:ea typeface="+mn-lt"/>
                <a:cs typeface="+mn-lt"/>
              </a:rPr>
              <a:t>Prague</a:t>
            </a:r>
            <a:endParaRPr lang="en-US" dirty="0">
              <a:latin typeface="NotesEsa"/>
              <a:ea typeface="+mn-lt"/>
              <a:cs typeface="+mn-lt"/>
            </a:endParaRPr>
          </a:p>
        </p:txBody>
      </p:sp>
      <p:grpSp>
        <p:nvGrpSpPr>
          <p:cNvPr id="8" name="Group 7">
            <a:extLst>
              <a:ext uri="{FF2B5EF4-FFF2-40B4-BE49-F238E27FC236}">
                <a16:creationId xmlns:a16="http://schemas.microsoft.com/office/drawing/2014/main" id="{0EC91770-F80D-37D9-FF53-E70EADE7EF2E}"/>
              </a:ext>
            </a:extLst>
          </p:cNvPr>
          <p:cNvGrpSpPr/>
          <p:nvPr/>
        </p:nvGrpSpPr>
        <p:grpSpPr>
          <a:xfrm>
            <a:off x="910" y="2862"/>
            <a:ext cx="12319325" cy="1687187"/>
            <a:chOff x="910" y="-577168"/>
            <a:chExt cx="12319325" cy="1687187"/>
          </a:xfrm>
        </p:grpSpPr>
        <p:pic>
          <p:nvPicPr>
            <p:cNvPr id="5" name="Picture 4">
              <a:extLst>
                <a:ext uri="{FF2B5EF4-FFF2-40B4-BE49-F238E27FC236}">
                  <a16:creationId xmlns:a16="http://schemas.microsoft.com/office/drawing/2014/main" id="{518CF4C8-425E-C98E-A1DC-4F04620F9674}"/>
                </a:ext>
              </a:extLst>
            </p:cNvPr>
            <p:cNvPicPr>
              <a:picLocks noChangeAspect="1"/>
            </p:cNvPicPr>
            <p:nvPr/>
          </p:nvPicPr>
          <p:blipFill rotWithShape="1">
            <a:blip r:embed="rId4"/>
            <a:srcRect r="-651" b="79498"/>
            <a:stretch/>
          </p:blipFill>
          <p:spPr>
            <a:xfrm>
              <a:off x="910" y="-577168"/>
              <a:ext cx="12319325" cy="1675326"/>
            </a:xfrm>
            <a:prstGeom prst="rect">
              <a:avLst/>
            </a:prstGeom>
          </p:spPr>
        </p:pic>
        <p:pic>
          <p:nvPicPr>
            <p:cNvPr id="7" name="Picture 6">
              <a:extLst>
                <a:ext uri="{FF2B5EF4-FFF2-40B4-BE49-F238E27FC236}">
                  <a16:creationId xmlns:a16="http://schemas.microsoft.com/office/drawing/2014/main" id="{317820B4-84B1-A1C0-533A-65EC02DE2644}"/>
                </a:ext>
              </a:extLst>
            </p:cNvPr>
            <p:cNvPicPr>
              <a:picLocks noChangeAspect="1"/>
            </p:cNvPicPr>
            <p:nvPr/>
          </p:nvPicPr>
          <p:blipFill>
            <a:blip r:embed="rId5"/>
            <a:stretch>
              <a:fillRect/>
            </a:stretch>
          </p:blipFill>
          <p:spPr>
            <a:xfrm>
              <a:off x="7078639" y="-382140"/>
              <a:ext cx="4722125" cy="1492159"/>
            </a:xfrm>
            <a:prstGeom prst="rect">
              <a:avLst/>
            </a:prstGeom>
          </p:spPr>
        </p:pic>
      </p:grpSp>
      <p:sp>
        <p:nvSpPr>
          <p:cNvPr id="2" name="Title 1">
            <a:extLst>
              <a:ext uri="{FF2B5EF4-FFF2-40B4-BE49-F238E27FC236}">
                <a16:creationId xmlns:a16="http://schemas.microsoft.com/office/drawing/2014/main" id="{0B2A2C5B-2AD8-BBEB-4494-507F4FFB031C}"/>
              </a:ext>
            </a:extLst>
          </p:cNvPr>
          <p:cNvSpPr>
            <a:spLocks noGrp="1"/>
          </p:cNvSpPr>
          <p:nvPr>
            <p:ph type="title"/>
          </p:nvPr>
        </p:nvSpPr>
        <p:spPr/>
        <p:txBody>
          <a:bodyPr>
            <a:normAutofit/>
          </a:bodyPr>
          <a:lstStyle/>
          <a:p>
            <a:r>
              <a:rPr lang="en-US" b="1" dirty="0">
                <a:solidFill>
                  <a:schemeClr val="bg1"/>
                </a:solidFill>
                <a:latin typeface="NotesEsa"/>
                <a:cs typeface="Calibri Light"/>
              </a:rPr>
              <a:t>NABERIUS TECH</a:t>
            </a:r>
          </a:p>
        </p:txBody>
      </p:sp>
      <p:pic>
        <p:nvPicPr>
          <p:cNvPr id="9" name="Picture 8">
            <a:extLst>
              <a:ext uri="{FF2B5EF4-FFF2-40B4-BE49-F238E27FC236}">
                <a16:creationId xmlns:a16="http://schemas.microsoft.com/office/drawing/2014/main" id="{90B6F412-DD41-CD0C-A82F-9C147D46FE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945081"/>
            <a:ext cx="5997392" cy="1822145"/>
          </a:xfrm>
          <a:prstGeom prst="rect">
            <a:avLst/>
          </a:prstGeom>
        </p:spPr>
      </p:pic>
    </p:spTree>
    <p:extLst>
      <p:ext uri="{BB962C8B-B14F-4D97-AF65-F5344CB8AC3E}">
        <p14:creationId xmlns:p14="http://schemas.microsoft.com/office/powerpoint/2010/main" val="304226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0988F-74D2-4BE7-AA92-E238454C596C}"/>
              </a:ext>
            </a:extLst>
          </p:cNvPr>
          <p:cNvSpPr>
            <a:spLocks noGrp="1"/>
          </p:cNvSpPr>
          <p:nvPr>
            <p:ph idx="1"/>
          </p:nvPr>
        </p:nvSpPr>
        <p:spPr>
          <a:xfrm>
            <a:off x="841702" y="2276857"/>
            <a:ext cx="6660133" cy="4408106"/>
          </a:xfrm>
        </p:spPr>
        <p:txBody>
          <a:bodyPr vert="horz" lIns="91440" tIns="45720" rIns="91440" bIns="45720" rtlCol="0" anchor="ctr">
            <a:normAutofit lnSpcReduction="10000"/>
          </a:bodyPr>
          <a:lstStyle/>
          <a:p>
            <a:pPr marL="0" indent="0">
              <a:buNone/>
            </a:pPr>
            <a:r>
              <a:rPr lang="en-US" sz="2000" b="1" dirty="0">
                <a:latin typeface="NotesEsa"/>
                <a:ea typeface="+mn-lt"/>
                <a:cs typeface="+mn-lt"/>
              </a:rPr>
              <a:t>Sales Intern</a:t>
            </a:r>
          </a:p>
          <a:p>
            <a:pPr>
              <a:buFont typeface="Arial,Sans-Serif"/>
            </a:pPr>
            <a:r>
              <a:rPr lang="en-US" sz="2000" dirty="0">
                <a:latin typeface="NotesEsa"/>
                <a:ea typeface="+mn-lt"/>
                <a:cs typeface="+mn-lt"/>
              </a:rPr>
              <a:t>B2B sales and marketing activities</a:t>
            </a:r>
          </a:p>
          <a:p>
            <a:pPr>
              <a:buFont typeface="Arial,Sans-Serif"/>
            </a:pPr>
            <a:r>
              <a:rPr lang="en-US" sz="2000" dirty="0">
                <a:latin typeface="NotesEsa"/>
                <a:ea typeface="+mn-lt"/>
                <a:cs typeface="+mn-lt"/>
              </a:rPr>
              <a:t>Seek to understand the needs and objectives of each potential customer and facilitate a sales-oriented conversation with them and the sales team</a:t>
            </a:r>
          </a:p>
          <a:p>
            <a:pPr>
              <a:buFont typeface="Arial,Sans-Serif"/>
            </a:pPr>
            <a:r>
              <a:rPr lang="en-US" sz="2000" dirty="0">
                <a:latin typeface="NotesEsa"/>
                <a:ea typeface="+mn-lt"/>
                <a:cs typeface="+mn-lt"/>
              </a:rPr>
              <a:t>Develop and test new outreach messages</a:t>
            </a:r>
          </a:p>
          <a:p>
            <a:pPr>
              <a:buFont typeface="Arial,Sans-Serif"/>
            </a:pPr>
            <a:r>
              <a:rPr lang="en-US" sz="2000" dirty="0">
                <a:latin typeface="NotesEsa"/>
                <a:ea typeface="+mn-lt"/>
                <a:cs typeface="+mn-lt"/>
              </a:rPr>
              <a:t>Work with and record individual business cases in the CRM</a:t>
            </a:r>
          </a:p>
          <a:p>
            <a:pPr>
              <a:buFont typeface="Arial,Sans-Serif"/>
            </a:pPr>
            <a:r>
              <a:rPr lang="en-US" sz="2000" dirty="0">
                <a:latin typeface="NotesEsa"/>
                <a:ea typeface="+mn-lt"/>
                <a:cs typeface="+mn-lt"/>
              </a:rPr>
              <a:t>Marketing research</a:t>
            </a:r>
          </a:p>
          <a:p>
            <a:pPr>
              <a:buFont typeface="Arial,Sans-Serif"/>
              <a:buChar char="•"/>
            </a:pPr>
            <a:endParaRPr lang="en-US" sz="2000" dirty="0">
              <a:latin typeface="NotesEsa"/>
              <a:ea typeface="+mn-lt"/>
              <a:cs typeface="+mn-lt"/>
            </a:endParaRPr>
          </a:p>
          <a:p>
            <a:pPr marL="0" indent="0">
              <a:buNone/>
            </a:pPr>
            <a:r>
              <a:rPr lang="en-US" sz="2000" b="1" dirty="0">
                <a:latin typeface="NotesEsa"/>
                <a:ea typeface="+mn-lt"/>
                <a:cs typeface="+mn-lt"/>
              </a:rPr>
              <a:t>Website</a:t>
            </a:r>
            <a:r>
              <a:rPr lang="en-US" sz="2000" dirty="0">
                <a:latin typeface="NotesEsa"/>
                <a:ea typeface="+mn-lt"/>
                <a:cs typeface="+mn-lt"/>
              </a:rPr>
              <a:t>: </a:t>
            </a:r>
            <a:r>
              <a:rPr lang="en-US" sz="2000" dirty="0">
                <a:latin typeface="NotesEsa"/>
                <a:ea typeface="+mn-lt"/>
                <a:cs typeface="+mn-lt"/>
                <a:hlinkClick r:id="rId2"/>
              </a:rPr>
              <a:t>https://www.neuronsw.com/</a:t>
            </a:r>
            <a:r>
              <a:rPr lang="en-US" sz="2000" dirty="0">
                <a:latin typeface="NotesEsa"/>
                <a:ea typeface="+mn-lt"/>
                <a:cs typeface="+mn-lt"/>
              </a:rPr>
              <a:t> </a:t>
            </a:r>
          </a:p>
          <a:p>
            <a:pPr marL="0" indent="0">
              <a:buNone/>
            </a:pPr>
            <a:r>
              <a:rPr lang="en-US" sz="2000" b="1" dirty="0">
                <a:latin typeface="NotesEsa"/>
                <a:ea typeface="+mn-lt"/>
                <a:cs typeface="+mn-lt"/>
              </a:rPr>
              <a:t>Contact information: </a:t>
            </a:r>
            <a:r>
              <a:rPr lang="en-US" sz="2000" dirty="0">
                <a:latin typeface="NotesEsa"/>
                <a:ea typeface="+mn-lt"/>
                <a:cs typeface="+mn-lt"/>
                <a:hlinkClick r:id="rId3"/>
              </a:rPr>
              <a:t>pavel.trojanek@neuronsw.com</a:t>
            </a:r>
            <a:r>
              <a:rPr lang="cs-CZ" sz="2000" dirty="0">
                <a:latin typeface="NotesEsa"/>
                <a:ea typeface="+mn-lt"/>
                <a:cs typeface="+mn-lt"/>
              </a:rPr>
              <a:t> </a:t>
            </a:r>
            <a:endParaRPr lang="en-US" sz="2000" dirty="0">
              <a:latin typeface="NotesEsa"/>
              <a:ea typeface="+mn-lt"/>
              <a:cs typeface="+mn-lt"/>
            </a:endParaRPr>
          </a:p>
          <a:p>
            <a:pPr>
              <a:buNone/>
            </a:pPr>
            <a:r>
              <a:rPr lang="en-US" sz="2000" b="1" dirty="0">
                <a:latin typeface="NotesEsa"/>
                <a:ea typeface="+mn-lt"/>
                <a:cs typeface="+mn-lt"/>
              </a:rPr>
              <a:t>Location: </a:t>
            </a:r>
            <a:r>
              <a:rPr lang="en-US" sz="2000" dirty="0">
                <a:latin typeface="NotesEsa"/>
                <a:ea typeface="+mn-lt"/>
                <a:cs typeface="+mn-lt"/>
              </a:rPr>
              <a:t>Prague</a:t>
            </a:r>
            <a:endParaRPr lang="en-US" dirty="0">
              <a:latin typeface="NotesEsa"/>
              <a:ea typeface="+mn-lt"/>
              <a:cs typeface="+mn-lt"/>
            </a:endParaRPr>
          </a:p>
        </p:txBody>
      </p:sp>
      <p:pic>
        <p:nvPicPr>
          <p:cNvPr id="6" name="Picture 7" descr="A picture containing icon&#10;&#10;Description automatically generated">
            <a:extLst>
              <a:ext uri="{FF2B5EF4-FFF2-40B4-BE49-F238E27FC236}">
                <a16:creationId xmlns:a16="http://schemas.microsoft.com/office/drawing/2014/main" id="{C2B4CBED-94F4-40A4-BB5F-89316BA6BF51}"/>
              </a:ext>
            </a:extLst>
          </p:cNvPr>
          <p:cNvPicPr>
            <a:picLocks noChangeAspect="1"/>
          </p:cNvPicPr>
          <p:nvPr/>
        </p:nvPicPr>
        <p:blipFill>
          <a:blip r:embed="rId4"/>
          <a:stretch>
            <a:fillRect/>
          </a:stretch>
        </p:blipFill>
        <p:spPr>
          <a:xfrm>
            <a:off x="7509329" y="2752271"/>
            <a:ext cx="3436257" cy="3443514"/>
          </a:xfrm>
          <a:prstGeom prst="rect">
            <a:avLst/>
          </a:prstGeom>
        </p:spPr>
      </p:pic>
      <p:grpSp>
        <p:nvGrpSpPr>
          <p:cNvPr id="8" name="Group 7">
            <a:extLst>
              <a:ext uri="{FF2B5EF4-FFF2-40B4-BE49-F238E27FC236}">
                <a16:creationId xmlns:a16="http://schemas.microsoft.com/office/drawing/2014/main" id="{562DCE75-EE6C-52A7-3C26-7721BAC7BD8E}"/>
              </a:ext>
            </a:extLst>
          </p:cNvPr>
          <p:cNvGrpSpPr/>
          <p:nvPr/>
        </p:nvGrpSpPr>
        <p:grpSpPr>
          <a:xfrm>
            <a:off x="910" y="2862"/>
            <a:ext cx="12319325" cy="1687187"/>
            <a:chOff x="910" y="-577168"/>
            <a:chExt cx="12319325" cy="1687187"/>
          </a:xfrm>
        </p:grpSpPr>
        <p:pic>
          <p:nvPicPr>
            <p:cNvPr id="5" name="Picture 4">
              <a:extLst>
                <a:ext uri="{FF2B5EF4-FFF2-40B4-BE49-F238E27FC236}">
                  <a16:creationId xmlns:a16="http://schemas.microsoft.com/office/drawing/2014/main" id="{AB81FD6A-25E4-ABF6-9FBA-84E1D1CCA9C1}"/>
                </a:ext>
              </a:extLst>
            </p:cNvPr>
            <p:cNvPicPr>
              <a:picLocks noChangeAspect="1"/>
            </p:cNvPicPr>
            <p:nvPr/>
          </p:nvPicPr>
          <p:blipFill rotWithShape="1">
            <a:blip r:embed="rId5"/>
            <a:srcRect r="-651" b="79498"/>
            <a:stretch/>
          </p:blipFill>
          <p:spPr>
            <a:xfrm>
              <a:off x="910" y="-577168"/>
              <a:ext cx="12319325" cy="1675326"/>
            </a:xfrm>
            <a:prstGeom prst="rect">
              <a:avLst/>
            </a:prstGeom>
          </p:spPr>
        </p:pic>
        <p:pic>
          <p:nvPicPr>
            <p:cNvPr id="7" name="Picture 6">
              <a:extLst>
                <a:ext uri="{FF2B5EF4-FFF2-40B4-BE49-F238E27FC236}">
                  <a16:creationId xmlns:a16="http://schemas.microsoft.com/office/drawing/2014/main" id="{25E45584-930F-D057-84D4-AF7392963693}"/>
                </a:ext>
              </a:extLst>
            </p:cNvPr>
            <p:cNvPicPr>
              <a:picLocks noChangeAspect="1"/>
            </p:cNvPicPr>
            <p:nvPr/>
          </p:nvPicPr>
          <p:blipFill>
            <a:blip r:embed="rId6"/>
            <a:stretch>
              <a:fillRect/>
            </a:stretch>
          </p:blipFill>
          <p:spPr>
            <a:xfrm>
              <a:off x="7078639" y="-382140"/>
              <a:ext cx="4722125" cy="1492159"/>
            </a:xfrm>
            <a:prstGeom prst="rect">
              <a:avLst/>
            </a:prstGeom>
          </p:spPr>
        </p:pic>
      </p:grpSp>
      <p:sp>
        <p:nvSpPr>
          <p:cNvPr id="2" name="Title 1">
            <a:extLst>
              <a:ext uri="{FF2B5EF4-FFF2-40B4-BE49-F238E27FC236}">
                <a16:creationId xmlns:a16="http://schemas.microsoft.com/office/drawing/2014/main" id="{E2E6D521-4CB5-4E5E-BF1D-06F11964EAFC}"/>
              </a:ext>
            </a:extLst>
          </p:cNvPr>
          <p:cNvSpPr>
            <a:spLocks noGrp="1"/>
          </p:cNvSpPr>
          <p:nvPr>
            <p:ph type="title"/>
          </p:nvPr>
        </p:nvSpPr>
        <p:spPr/>
        <p:txBody>
          <a:bodyPr>
            <a:normAutofit/>
          </a:bodyPr>
          <a:lstStyle/>
          <a:p>
            <a:r>
              <a:rPr lang="en-US" b="1">
                <a:solidFill>
                  <a:schemeClr val="bg1"/>
                </a:solidFill>
                <a:latin typeface="NotesEsa"/>
                <a:cs typeface="Calibri Light"/>
              </a:rPr>
              <a:t>Neuron </a:t>
            </a:r>
            <a:r>
              <a:rPr lang="en-US" b="1" err="1">
                <a:solidFill>
                  <a:schemeClr val="bg1"/>
                </a:solidFill>
                <a:latin typeface="NotesEsa"/>
                <a:cs typeface="Calibri Light"/>
              </a:rPr>
              <a:t>Soundware</a:t>
            </a:r>
            <a:endParaRPr lang="en-US" b="1">
              <a:solidFill>
                <a:schemeClr val="bg1"/>
              </a:solidFill>
              <a:latin typeface="NotesEsa"/>
              <a:cs typeface="Calibri Light"/>
            </a:endParaRPr>
          </a:p>
        </p:txBody>
      </p:sp>
    </p:spTree>
    <p:extLst>
      <p:ext uri="{BB962C8B-B14F-4D97-AF65-F5344CB8AC3E}">
        <p14:creationId xmlns:p14="http://schemas.microsoft.com/office/powerpoint/2010/main" val="21419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0988F-74D2-4BE7-AA92-E238454C596C}"/>
              </a:ext>
            </a:extLst>
          </p:cNvPr>
          <p:cNvSpPr>
            <a:spLocks noGrp="1"/>
          </p:cNvSpPr>
          <p:nvPr>
            <p:ph idx="1"/>
          </p:nvPr>
        </p:nvSpPr>
        <p:spPr>
          <a:xfrm>
            <a:off x="841248" y="2276857"/>
            <a:ext cx="5414204" cy="3900106"/>
          </a:xfrm>
        </p:spPr>
        <p:txBody>
          <a:bodyPr vert="horz" lIns="91440" tIns="45720" rIns="91440" bIns="45720" rtlCol="0" anchor="ctr">
            <a:normAutofit/>
          </a:bodyPr>
          <a:lstStyle/>
          <a:p>
            <a:pPr marL="0" indent="0">
              <a:buNone/>
            </a:pPr>
            <a:r>
              <a:rPr lang="en-US" sz="2000" b="1" dirty="0">
                <a:latin typeface="NotesEsa"/>
                <a:ea typeface="+mn-lt"/>
                <a:cs typeface="+mn-lt"/>
              </a:rPr>
              <a:t>Computer Science/Computer Engineering Intern</a:t>
            </a:r>
          </a:p>
          <a:p>
            <a:pPr marL="457200" indent="-457200">
              <a:buFont typeface="Arial,Sans-Serif"/>
            </a:pPr>
            <a:r>
              <a:rPr lang="en-US" sz="2000" dirty="0">
                <a:latin typeface="NotesEsa"/>
                <a:ea typeface="+mn-lt"/>
                <a:cs typeface="+mn-lt"/>
              </a:rPr>
              <a:t>Software development </a:t>
            </a:r>
          </a:p>
          <a:p>
            <a:pPr marL="457200" indent="-457200">
              <a:buFont typeface="Arial,Sans-Serif"/>
            </a:pPr>
            <a:r>
              <a:rPr lang="en-US" sz="2000" dirty="0">
                <a:latin typeface="NotesEsa"/>
                <a:ea typeface="+mn-lt"/>
                <a:cs typeface="+mn-lt"/>
              </a:rPr>
              <a:t>Machine learning models</a:t>
            </a:r>
          </a:p>
          <a:p>
            <a:pPr marL="457200" indent="-457200">
              <a:buFont typeface="Arial,Sans-Serif"/>
            </a:pPr>
            <a:r>
              <a:rPr lang="en-US" sz="2000" dirty="0">
                <a:latin typeface="NotesEsa"/>
                <a:ea typeface="+mn-lt"/>
                <a:cs typeface="+mn-lt"/>
              </a:rPr>
              <a:t>Build GIS pipelines</a:t>
            </a:r>
          </a:p>
          <a:p>
            <a:pPr marL="457200" indent="-457200">
              <a:buFont typeface="Arial,Sans-Serif"/>
              <a:buChar char="•"/>
            </a:pPr>
            <a:r>
              <a:rPr lang="en-US" sz="2000" dirty="0">
                <a:latin typeface="NotesEsa"/>
                <a:ea typeface="+mn-lt"/>
                <a:cs typeface="+mn-lt"/>
              </a:rPr>
              <a:t>Drone, satellite and IoT data analytics</a:t>
            </a:r>
          </a:p>
          <a:p>
            <a:pPr marL="0" indent="0">
              <a:buNone/>
            </a:pPr>
            <a:endParaRPr lang="en-US" sz="2000" dirty="0">
              <a:latin typeface="NotesEsa"/>
              <a:ea typeface="+mn-lt"/>
              <a:cs typeface="+mn-lt"/>
            </a:endParaRPr>
          </a:p>
          <a:p>
            <a:pPr marL="0" indent="0">
              <a:buNone/>
            </a:pPr>
            <a:r>
              <a:rPr lang="en-US" sz="2000" b="1" dirty="0">
                <a:latin typeface="NotesEsa"/>
                <a:ea typeface="+mn-lt"/>
                <a:cs typeface="+mn-lt"/>
              </a:rPr>
              <a:t>Website</a:t>
            </a:r>
            <a:r>
              <a:rPr lang="en-US" sz="2000" dirty="0">
                <a:latin typeface="NotesEsa"/>
                <a:ea typeface="+mn-lt"/>
                <a:cs typeface="+mn-lt"/>
              </a:rPr>
              <a:t>: </a:t>
            </a:r>
            <a:r>
              <a:rPr lang="en-US" sz="2000" dirty="0">
                <a:latin typeface="NotesEsa"/>
                <a:ea typeface="+mn-lt"/>
                <a:cs typeface="+mn-lt"/>
                <a:hlinkClick r:id="rId2"/>
              </a:rPr>
              <a:t>http://www.skymaps.cz/</a:t>
            </a:r>
            <a:r>
              <a:rPr lang="en-US" sz="2000" dirty="0">
                <a:latin typeface="NotesEsa"/>
                <a:ea typeface="+mn-lt"/>
                <a:cs typeface="+mn-lt"/>
              </a:rPr>
              <a:t> </a:t>
            </a:r>
          </a:p>
          <a:p>
            <a:pPr marL="0" indent="0">
              <a:buNone/>
            </a:pPr>
            <a:r>
              <a:rPr lang="en-US" sz="2000" b="1" dirty="0">
                <a:latin typeface="NotesEsa"/>
                <a:ea typeface="+mn-lt"/>
                <a:cs typeface="+mn-lt"/>
              </a:rPr>
              <a:t>Contact information:</a:t>
            </a:r>
            <a:r>
              <a:rPr lang="en-US" sz="2000" dirty="0">
                <a:latin typeface="NotesEsa"/>
                <a:ea typeface="+mn-lt"/>
                <a:cs typeface="+mn-lt"/>
              </a:rPr>
              <a:t> </a:t>
            </a:r>
            <a:r>
              <a:rPr lang="en-US" sz="2000" dirty="0">
                <a:latin typeface="NotesEsa"/>
                <a:ea typeface="+mn-lt"/>
                <a:cs typeface="+mn-lt"/>
                <a:hlinkClick r:id="rId3"/>
              </a:rPr>
              <a:t>info@skymaps.cz</a:t>
            </a:r>
            <a:r>
              <a:rPr lang="cs-CZ" sz="2000" dirty="0">
                <a:latin typeface="NotesEsa"/>
                <a:ea typeface="+mn-lt"/>
                <a:cs typeface="+mn-lt"/>
              </a:rPr>
              <a:t> </a:t>
            </a:r>
            <a:endParaRPr lang="en-US" sz="2000" dirty="0">
              <a:latin typeface="NotesEsa"/>
              <a:ea typeface="+mn-lt"/>
              <a:cs typeface="+mn-lt"/>
            </a:endParaRPr>
          </a:p>
          <a:p>
            <a:pPr>
              <a:buNone/>
            </a:pPr>
            <a:r>
              <a:rPr lang="en-US" sz="2000" b="1" dirty="0">
                <a:latin typeface="NotesEsa"/>
                <a:ea typeface="+mn-lt"/>
                <a:cs typeface="+mn-lt"/>
              </a:rPr>
              <a:t>Location: </a:t>
            </a:r>
            <a:r>
              <a:rPr lang="en-US" sz="2000" dirty="0">
                <a:latin typeface="NotesEsa"/>
                <a:ea typeface="+mn-lt"/>
                <a:cs typeface="+mn-lt"/>
              </a:rPr>
              <a:t>Brno</a:t>
            </a:r>
          </a:p>
        </p:txBody>
      </p:sp>
      <p:pic>
        <p:nvPicPr>
          <p:cNvPr id="4" name="Obrázok 5">
            <a:extLst>
              <a:ext uri="{FF2B5EF4-FFF2-40B4-BE49-F238E27FC236}">
                <a16:creationId xmlns:a16="http://schemas.microsoft.com/office/drawing/2014/main" id="{4AFE9AC7-CF93-48CC-A989-2DBDEA031962}"/>
              </a:ext>
            </a:extLst>
          </p:cNvPr>
          <p:cNvPicPr>
            <a:picLocks noChangeAspect="1"/>
          </p:cNvPicPr>
          <p:nvPr/>
        </p:nvPicPr>
        <p:blipFill>
          <a:blip r:embed="rId4"/>
          <a:stretch>
            <a:fillRect/>
          </a:stretch>
        </p:blipFill>
        <p:spPr>
          <a:xfrm>
            <a:off x="7286878" y="2836557"/>
            <a:ext cx="3478227" cy="2749346"/>
          </a:xfrm>
          <a:prstGeom prst="rect">
            <a:avLst/>
          </a:prstGeom>
        </p:spPr>
      </p:pic>
      <p:grpSp>
        <p:nvGrpSpPr>
          <p:cNvPr id="8" name="Group 7">
            <a:extLst>
              <a:ext uri="{FF2B5EF4-FFF2-40B4-BE49-F238E27FC236}">
                <a16:creationId xmlns:a16="http://schemas.microsoft.com/office/drawing/2014/main" id="{26C19E53-B125-A14D-FC33-05319921E022}"/>
              </a:ext>
            </a:extLst>
          </p:cNvPr>
          <p:cNvGrpSpPr/>
          <p:nvPr/>
        </p:nvGrpSpPr>
        <p:grpSpPr>
          <a:xfrm>
            <a:off x="910" y="14235"/>
            <a:ext cx="12319325" cy="1687187"/>
            <a:chOff x="910" y="-577168"/>
            <a:chExt cx="12319325" cy="1687187"/>
          </a:xfrm>
        </p:grpSpPr>
        <p:pic>
          <p:nvPicPr>
            <p:cNvPr id="6" name="Picture 5">
              <a:extLst>
                <a:ext uri="{FF2B5EF4-FFF2-40B4-BE49-F238E27FC236}">
                  <a16:creationId xmlns:a16="http://schemas.microsoft.com/office/drawing/2014/main" id="{4F3F42B4-872A-FDF8-B39B-C83553F463C9}"/>
                </a:ext>
              </a:extLst>
            </p:cNvPr>
            <p:cNvPicPr>
              <a:picLocks noChangeAspect="1"/>
            </p:cNvPicPr>
            <p:nvPr/>
          </p:nvPicPr>
          <p:blipFill rotWithShape="1">
            <a:blip r:embed="rId5"/>
            <a:srcRect r="-651" b="79498"/>
            <a:stretch/>
          </p:blipFill>
          <p:spPr>
            <a:xfrm>
              <a:off x="910" y="-577168"/>
              <a:ext cx="12319325" cy="1675326"/>
            </a:xfrm>
            <a:prstGeom prst="rect">
              <a:avLst/>
            </a:prstGeom>
          </p:spPr>
        </p:pic>
        <p:pic>
          <p:nvPicPr>
            <p:cNvPr id="7" name="Picture 6">
              <a:extLst>
                <a:ext uri="{FF2B5EF4-FFF2-40B4-BE49-F238E27FC236}">
                  <a16:creationId xmlns:a16="http://schemas.microsoft.com/office/drawing/2014/main" id="{2A5ADBD5-2EAD-B58C-56CE-42CC96A8F593}"/>
                </a:ext>
              </a:extLst>
            </p:cNvPr>
            <p:cNvPicPr>
              <a:picLocks noChangeAspect="1"/>
            </p:cNvPicPr>
            <p:nvPr/>
          </p:nvPicPr>
          <p:blipFill>
            <a:blip r:embed="rId6"/>
            <a:stretch>
              <a:fillRect/>
            </a:stretch>
          </p:blipFill>
          <p:spPr>
            <a:xfrm>
              <a:off x="7078639" y="-382140"/>
              <a:ext cx="4722125" cy="1492159"/>
            </a:xfrm>
            <a:prstGeom prst="rect">
              <a:avLst/>
            </a:prstGeom>
          </p:spPr>
        </p:pic>
      </p:grpSp>
      <p:sp>
        <p:nvSpPr>
          <p:cNvPr id="2" name="Title 1">
            <a:extLst>
              <a:ext uri="{FF2B5EF4-FFF2-40B4-BE49-F238E27FC236}">
                <a16:creationId xmlns:a16="http://schemas.microsoft.com/office/drawing/2014/main" id="{E2E6D521-4CB5-4E5E-BF1D-06F11964EAFC}"/>
              </a:ext>
            </a:extLst>
          </p:cNvPr>
          <p:cNvSpPr>
            <a:spLocks noGrp="1"/>
          </p:cNvSpPr>
          <p:nvPr>
            <p:ph type="title"/>
          </p:nvPr>
        </p:nvSpPr>
        <p:spPr/>
        <p:txBody>
          <a:bodyPr>
            <a:normAutofit/>
          </a:bodyPr>
          <a:lstStyle/>
          <a:p>
            <a:r>
              <a:rPr lang="en-US" b="1" err="1">
                <a:solidFill>
                  <a:schemeClr val="bg1"/>
                </a:solidFill>
                <a:latin typeface="NotesEsa"/>
                <a:cs typeface="Calibri Light"/>
              </a:rPr>
              <a:t>Skymaps</a:t>
            </a:r>
          </a:p>
        </p:txBody>
      </p:sp>
    </p:spTree>
    <p:extLst>
      <p:ext uri="{BB962C8B-B14F-4D97-AF65-F5344CB8AC3E}">
        <p14:creationId xmlns:p14="http://schemas.microsoft.com/office/powerpoint/2010/main" val="353156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E9A4FBB-5C93-EBEB-B431-63A6930D4872}"/>
              </a:ext>
            </a:extLst>
          </p:cNvPr>
          <p:cNvGrpSpPr/>
          <p:nvPr/>
        </p:nvGrpSpPr>
        <p:grpSpPr>
          <a:xfrm>
            <a:off x="910" y="14235"/>
            <a:ext cx="12319325" cy="1687187"/>
            <a:chOff x="910" y="-577168"/>
            <a:chExt cx="12319325" cy="1687187"/>
          </a:xfrm>
        </p:grpSpPr>
        <p:pic>
          <p:nvPicPr>
            <p:cNvPr id="6" name="Picture 5">
              <a:extLst>
                <a:ext uri="{FF2B5EF4-FFF2-40B4-BE49-F238E27FC236}">
                  <a16:creationId xmlns:a16="http://schemas.microsoft.com/office/drawing/2014/main" id="{D16118B5-8B64-D492-0C8C-73AEB6B0118C}"/>
                </a:ext>
              </a:extLst>
            </p:cNvPr>
            <p:cNvPicPr>
              <a:picLocks noChangeAspect="1"/>
            </p:cNvPicPr>
            <p:nvPr/>
          </p:nvPicPr>
          <p:blipFill rotWithShape="1">
            <a:blip r:embed="rId2"/>
            <a:srcRect r="-651" b="79498"/>
            <a:stretch/>
          </p:blipFill>
          <p:spPr>
            <a:xfrm>
              <a:off x="910" y="-577168"/>
              <a:ext cx="12319325" cy="1675326"/>
            </a:xfrm>
            <a:prstGeom prst="rect">
              <a:avLst/>
            </a:prstGeom>
          </p:spPr>
        </p:pic>
        <p:pic>
          <p:nvPicPr>
            <p:cNvPr id="7" name="Picture 6">
              <a:extLst>
                <a:ext uri="{FF2B5EF4-FFF2-40B4-BE49-F238E27FC236}">
                  <a16:creationId xmlns:a16="http://schemas.microsoft.com/office/drawing/2014/main" id="{935EBED4-D330-493C-1EC9-162B35CD5E55}"/>
                </a:ext>
              </a:extLst>
            </p:cNvPr>
            <p:cNvPicPr>
              <a:picLocks noChangeAspect="1"/>
            </p:cNvPicPr>
            <p:nvPr/>
          </p:nvPicPr>
          <p:blipFill>
            <a:blip r:embed="rId3"/>
            <a:stretch>
              <a:fillRect/>
            </a:stretch>
          </p:blipFill>
          <p:spPr>
            <a:xfrm>
              <a:off x="7078639" y="-382140"/>
              <a:ext cx="4722125" cy="1492159"/>
            </a:xfrm>
            <a:prstGeom prst="rect">
              <a:avLst/>
            </a:prstGeom>
          </p:spPr>
        </p:pic>
      </p:grpSp>
      <p:sp>
        <p:nvSpPr>
          <p:cNvPr id="3" name="Content Placeholder 2">
            <a:extLst>
              <a:ext uri="{FF2B5EF4-FFF2-40B4-BE49-F238E27FC236}">
                <a16:creationId xmlns:a16="http://schemas.microsoft.com/office/drawing/2014/main" id="{B4A0988F-74D2-4BE7-AA92-E238454C596C}"/>
              </a:ext>
            </a:extLst>
          </p:cNvPr>
          <p:cNvSpPr>
            <a:spLocks noGrp="1"/>
          </p:cNvSpPr>
          <p:nvPr>
            <p:ph idx="1"/>
          </p:nvPr>
        </p:nvSpPr>
        <p:spPr>
          <a:xfrm>
            <a:off x="835352" y="2276857"/>
            <a:ext cx="6021051" cy="4212163"/>
          </a:xfrm>
        </p:spPr>
        <p:txBody>
          <a:bodyPr vert="horz" lIns="91440" tIns="45720" rIns="91440" bIns="45720" rtlCol="0" anchor="ctr">
            <a:normAutofit/>
          </a:bodyPr>
          <a:lstStyle/>
          <a:p>
            <a:pPr marL="0" indent="0">
              <a:buNone/>
            </a:pPr>
            <a:r>
              <a:rPr lang="en-US" sz="2000" b="1" dirty="0">
                <a:latin typeface="NotesEsa"/>
                <a:ea typeface="+mn-lt"/>
                <a:cs typeface="+mn-lt"/>
              </a:rPr>
              <a:t>Business Intern (Marketing/Communications)</a:t>
            </a:r>
            <a:endParaRPr lang="en-US" b="1" dirty="0">
              <a:latin typeface="NotesEsa"/>
              <a:cs typeface="Calibri"/>
            </a:endParaRPr>
          </a:p>
          <a:p>
            <a:pPr>
              <a:buFont typeface="Arial,Sans-Serif"/>
            </a:pPr>
            <a:r>
              <a:rPr lang="en-US" sz="2000" dirty="0">
                <a:latin typeface="NotesEsa"/>
                <a:ea typeface="+mn-lt"/>
                <a:cs typeface="+mn-lt"/>
              </a:rPr>
              <a:t>Create social media content: presentations, pitches to investors</a:t>
            </a:r>
          </a:p>
          <a:p>
            <a:pPr marL="0" indent="0">
              <a:buNone/>
            </a:pPr>
            <a:r>
              <a:rPr lang="en-US" sz="2000" b="1" dirty="0">
                <a:latin typeface="NotesEsa"/>
                <a:ea typeface="+mn-lt"/>
                <a:cs typeface="+mn-lt"/>
              </a:rPr>
              <a:t>Engineering Intern (Software/Mechanical/Electrical)</a:t>
            </a:r>
          </a:p>
          <a:p>
            <a:pPr>
              <a:buFont typeface="Arial,Sans-Serif"/>
              <a:buChar char="•"/>
            </a:pPr>
            <a:r>
              <a:rPr lang="en-US" sz="2000" dirty="0">
                <a:latin typeface="NotesEsa"/>
                <a:ea typeface="+mn-lt"/>
                <a:cs typeface="+mn-lt"/>
              </a:rPr>
              <a:t>HAPS subsystems development: propulsion, construction, power system, navigation SW, communication links</a:t>
            </a:r>
          </a:p>
          <a:p>
            <a:pPr marL="0" indent="0">
              <a:buNone/>
            </a:pPr>
            <a:r>
              <a:rPr lang="en-US" sz="2000" b="1" dirty="0">
                <a:latin typeface="NotesEsa"/>
                <a:ea typeface="+mn-lt"/>
                <a:cs typeface="+mn-lt"/>
              </a:rPr>
              <a:t>Website</a:t>
            </a:r>
            <a:r>
              <a:rPr lang="en-US" sz="2000" dirty="0">
                <a:latin typeface="NotesEsa"/>
                <a:ea typeface="+mn-lt"/>
                <a:cs typeface="+mn-lt"/>
              </a:rPr>
              <a:t>: </a:t>
            </a:r>
            <a:r>
              <a:rPr lang="en-US" sz="2000" dirty="0">
                <a:latin typeface="NotesEsa"/>
                <a:ea typeface="+mn-lt"/>
                <a:cs typeface="+mn-lt"/>
                <a:hlinkClick r:id="rId4"/>
              </a:rPr>
              <a:t>https://www.stratosyst.com/</a:t>
            </a:r>
            <a:r>
              <a:rPr lang="en-US" sz="2000" dirty="0">
                <a:latin typeface="NotesEsa"/>
                <a:ea typeface="+mn-lt"/>
                <a:cs typeface="+mn-lt"/>
              </a:rPr>
              <a:t> </a:t>
            </a:r>
          </a:p>
          <a:p>
            <a:pPr marL="0" indent="0">
              <a:buNone/>
            </a:pPr>
            <a:r>
              <a:rPr lang="en-US" sz="2000" b="1" dirty="0">
                <a:latin typeface="NotesEsa"/>
                <a:ea typeface="+mn-lt"/>
                <a:cs typeface="+mn-lt"/>
              </a:rPr>
              <a:t>Contact information: </a:t>
            </a:r>
            <a:r>
              <a:rPr lang="en-US" sz="2000" dirty="0">
                <a:latin typeface="NotesEsa"/>
                <a:ea typeface="+mn-lt"/>
                <a:cs typeface="+mn-lt"/>
                <a:hlinkClick r:id="rId5"/>
              </a:rPr>
              <a:t>internship@stratosyst.com</a:t>
            </a:r>
            <a:r>
              <a:rPr lang="cs-CZ" sz="2000" dirty="0">
                <a:latin typeface="NotesEsa"/>
                <a:ea typeface="+mn-lt"/>
                <a:cs typeface="+mn-lt"/>
              </a:rPr>
              <a:t> </a:t>
            </a:r>
            <a:endParaRPr lang="en-US" sz="2000" dirty="0">
              <a:latin typeface="NotesEsa"/>
              <a:ea typeface="+mn-lt"/>
              <a:cs typeface="+mn-lt"/>
            </a:endParaRPr>
          </a:p>
          <a:p>
            <a:pPr>
              <a:buNone/>
            </a:pPr>
            <a:r>
              <a:rPr lang="en-US" sz="2000" b="1" dirty="0">
                <a:latin typeface="NotesEsa"/>
                <a:ea typeface="+mn-lt"/>
                <a:cs typeface="+mn-lt"/>
              </a:rPr>
              <a:t>Location: </a:t>
            </a:r>
            <a:r>
              <a:rPr lang="en-US" sz="2000" dirty="0">
                <a:latin typeface="NotesEsa"/>
                <a:ea typeface="+mn-lt"/>
                <a:cs typeface="+mn-lt"/>
              </a:rPr>
              <a:t>Prague</a:t>
            </a:r>
          </a:p>
        </p:txBody>
      </p:sp>
      <p:pic>
        <p:nvPicPr>
          <p:cNvPr id="5" name="Picture 5">
            <a:extLst>
              <a:ext uri="{FF2B5EF4-FFF2-40B4-BE49-F238E27FC236}">
                <a16:creationId xmlns:a16="http://schemas.microsoft.com/office/drawing/2014/main" id="{E80A8473-0DB9-4E19-9577-95A7FB241B07}"/>
              </a:ext>
            </a:extLst>
          </p:cNvPr>
          <p:cNvPicPr>
            <a:picLocks noChangeAspect="1"/>
          </p:cNvPicPr>
          <p:nvPr/>
        </p:nvPicPr>
        <p:blipFill>
          <a:blip r:embed="rId6"/>
          <a:stretch>
            <a:fillRect/>
          </a:stretch>
        </p:blipFill>
        <p:spPr>
          <a:xfrm>
            <a:off x="6548934" y="3918928"/>
            <a:ext cx="5174293" cy="924511"/>
          </a:xfrm>
          <a:prstGeom prst="rect">
            <a:avLst/>
          </a:prstGeom>
        </p:spPr>
      </p:pic>
      <p:sp>
        <p:nvSpPr>
          <p:cNvPr id="2" name="Title 1">
            <a:extLst>
              <a:ext uri="{FF2B5EF4-FFF2-40B4-BE49-F238E27FC236}">
                <a16:creationId xmlns:a16="http://schemas.microsoft.com/office/drawing/2014/main" id="{E2E6D521-4CB5-4E5E-BF1D-06F11964EAFC}"/>
              </a:ext>
            </a:extLst>
          </p:cNvPr>
          <p:cNvSpPr>
            <a:spLocks noGrp="1"/>
          </p:cNvSpPr>
          <p:nvPr>
            <p:ph type="title"/>
          </p:nvPr>
        </p:nvSpPr>
        <p:spPr/>
        <p:txBody>
          <a:bodyPr>
            <a:normAutofit/>
          </a:bodyPr>
          <a:lstStyle/>
          <a:p>
            <a:r>
              <a:rPr lang="en-US" b="1">
                <a:solidFill>
                  <a:schemeClr val="bg1"/>
                </a:solidFill>
                <a:latin typeface="NotesEsa"/>
                <a:cs typeface="Calibri Light"/>
              </a:rPr>
              <a:t>STRATOSYST</a:t>
            </a:r>
          </a:p>
        </p:txBody>
      </p:sp>
    </p:spTree>
    <p:extLst>
      <p:ext uri="{BB962C8B-B14F-4D97-AF65-F5344CB8AC3E}">
        <p14:creationId xmlns:p14="http://schemas.microsoft.com/office/powerpoint/2010/main" val="42490082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TotalTime>
  <Words>695</Words>
  <Application>Microsoft Office PowerPoint</Application>
  <PresentationFormat>Widescreen</PresentationFormat>
  <Paragraphs>117</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Tema di Office</vt:lpstr>
      <vt:lpstr>PowerPoint Presentation</vt:lpstr>
      <vt:lpstr>List of participating companies</vt:lpstr>
      <vt:lpstr>Big Terra</vt:lpstr>
      <vt:lpstr>Dronetag</vt:lpstr>
      <vt:lpstr>ECOTEN urban comfort</vt:lpstr>
      <vt:lpstr>NABERIUS TECH</vt:lpstr>
      <vt:lpstr>Neuron Soundware</vt:lpstr>
      <vt:lpstr>Skymaps</vt:lpstr>
      <vt:lpstr>STRATOSYST</vt:lpstr>
      <vt:lpstr>Uneeqly</vt:lpstr>
      <vt:lpstr>World from Space</vt:lpstr>
      <vt:lpstr>X  - ENDER 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Boráňová Adéla</cp:lastModifiedBy>
  <cp:revision>11</cp:revision>
  <dcterms:created xsi:type="dcterms:W3CDTF">2022-03-03T12:12:25Z</dcterms:created>
  <dcterms:modified xsi:type="dcterms:W3CDTF">2026-04-13T08:09:10Z</dcterms:modified>
</cp:coreProperties>
</file>